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677" r:id="rId3"/>
    <p:sldMasterId id="2147483691" r:id="rId4"/>
  </p:sldMasterIdLst>
  <p:notesMasterIdLst>
    <p:notesMasterId r:id="rId4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Lst>
  <p:sldSz cx="9144000" cy="5143500" type="screen16x9"/>
  <p:notesSz cx="6858000" cy="9144000"/>
  <p:embeddedFontLst>
    <p:embeddedFont>
      <p:font typeface="Avenir" panose="02000503020000020003" pitchFamily="2" charset="0"/>
      <p:regular r:id="rId45"/>
      <p:italic r:id="rId46"/>
    </p:embeddedFont>
    <p:embeddedFont>
      <p:font typeface="Calibri" panose="020F0502020204030204" pitchFamily="34" charset="0"/>
      <p:regular r:id="rId47"/>
      <p:bold r:id="rId48"/>
      <p:italic r:id="rId49"/>
      <p:boldItalic r:id="rId50"/>
    </p:embeddedFont>
    <p:embeddedFont>
      <p:font typeface="Helvetica Neue" panose="02000503000000020004" pitchFamily="2"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5" roundtripDataSignature="AMtx7mj26PZIGfnprTWN0utBfdKti/MFL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2173E43-EAAD-4921-8E32-BB66273556B7}">
  <a:tblStyle styleId="{22173E43-EAAD-4921-8E32-BB66273556B7}"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05FFE0D2-86C7-4726-84CE-F205D993184C}"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9EAFE9B-1640-45A1-9A29-35F1CF2B45B0}"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3"/>
  </p:normalViewPr>
  <p:slideViewPr>
    <p:cSldViewPr snapToGrid="0">
      <p:cViewPr varScale="1">
        <p:scale>
          <a:sx n="140" d="100"/>
          <a:sy n="140" d="100"/>
        </p:scale>
        <p:origin x="840"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3.fntdata"/><Relationship Id="rId50" Type="http://schemas.openxmlformats.org/officeDocument/2006/relationships/font" Target="fonts/font6.fntdata"/><Relationship Id="rId55" Type="http://customschemas.google.com/relationships/presentationmetadata" Target="metadata"/><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4.fntdata"/><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font" Target="fonts/font7.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2.fntdata"/><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5.fntdata"/><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notesMaster" Target="notesMasters/notesMaster1.xml"/><Relationship Id="rId5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3" name="Google Shape;31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271c2def98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7" name="Google Shape;407;g1271c2def9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Cluster 0 has the highest revenue and playtime, followed by cluster 1. These are both clusters that represent more consistent play.</a:t>
            </a:r>
            <a:endParaRPr>
              <a:solidFill>
                <a:schemeClr val="dk1"/>
              </a:solidFill>
            </a:endParaRPr>
          </a:p>
          <a:p>
            <a:pPr marL="0" lvl="0" indent="0" algn="l" rtl="0">
              <a:lnSpc>
                <a:spcPct val="100000"/>
              </a:lnSpc>
              <a:spcBef>
                <a:spcPts val="0"/>
              </a:spcBef>
              <a:spcAft>
                <a:spcPts val="0"/>
              </a:spcAft>
              <a:buSzPts val="1100"/>
              <a:buNone/>
            </a:pPr>
            <a:r>
              <a:rPr lang="en"/>
              <a:t>Clusters 3 and 8 have higher per capita spending, and they correspond to the weekends. Perhaps shows some of the userbase is working?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283e8cda75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 name="Google Shape;417;g1283e8cda75_0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So we tried looking into how the proportion of these clusters change. These rely on the classifications from earlier, but where we only look at the users who are active for a given week. There is a dip around week 10 for cluster 6. This is due to this anomaly in the data where 3/16 does not appear, don’t know if there was maintenance or something. That day was a tuesday, and the pink cluster is indeed the Tuesday cluster, which explains why the dip here is stronger than on other clusters.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2925dacbca_1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6" name="Google Shape;426;g12925dacbca_1_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12925dacbca_1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5" name="Google Shape;435;g12925dacbca_1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28d90584be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4" name="Google Shape;444;g128d90584be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28d90584be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3" name="Google Shape;453;g128d90584be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2925dacbca_1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2" name="Google Shape;462;g12925dacbca_1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128d90584be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1" name="Google Shape;471;g128d90584be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We also ran kmeans on the playtime in individual gamemodes.</a:t>
            </a:r>
            <a:endParaRPr/>
          </a:p>
          <a:p>
            <a:pPr marL="457200" lvl="0" indent="-311150" algn="l" rtl="0">
              <a:lnSpc>
                <a:spcPct val="100000"/>
              </a:lnSpc>
              <a:spcBef>
                <a:spcPts val="0"/>
              </a:spcBef>
              <a:spcAft>
                <a:spcPts val="0"/>
              </a:spcAft>
              <a:buClr>
                <a:schemeClr val="dk1"/>
              </a:buClr>
              <a:buSzPts val="1300"/>
              <a:buFont typeface="Helvetica Neue"/>
              <a:buChar char="●"/>
            </a:pPr>
            <a:r>
              <a:rPr lang="en" sz="1300">
                <a:solidFill>
                  <a:schemeClr val="dk1"/>
                </a:solidFill>
                <a:latin typeface="Helvetica Neue"/>
                <a:ea typeface="Helvetica Neue"/>
                <a:cs typeface="Helvetica Neue"/>
                <a:sym typeface="Helvetica Neue"/>
              </a:rPr>
              <a:t>Same preprocessing as before: dropping people who play less than 15 minutes per average week</a:t>
            </a:r>
            <a:endParaRPr sz="1300">
              <a:solidFill>
                <a:schemeClr val="dk1"/>
              </a:solidFill>
              <a:latin typeface="Helvetica Neue"/>
              <a:ea typeface="Helvetica Neue"/>
              <a:cs typeface="Helvetica Neue"/>
              <a:sym typeface="Helvetica Neue"/>
            </a:endParaRPr>
          </a:p>
          <a:p>
            <a:pPr marL="457200" lvl="0" indent="-311150" algn="l" rtl="0">
              <a:lnSpc>
                <a:spcPct val="100000"/>
              </a:lnSpc>
              <a:spcBef>
                <a:spcPts val="0"/>
              </a:spcBef>
              <a:spcAft>
                <a:spcPts val="0"/>
              </a:spcAft>
              <a:buClr>
                <a:schemeClr val="dk1"/>
              </a:buClr>
              <a:buSzPts val="1300"/>
              <a:buFont typeface="Helvetica Neue"/>
              <a:buChar char="●"/>
            </a:pPr>
            <a:r>
              <a:rPr lang="en" sz="1300">
                <a:solidFill>
                  <a:schemeClr val="dk1"/>
                </a:solidFill>
                <a:latin typeface="Helvetica Neue"/>
                <a:ea typeface="Helvetica Neue"/>
                <a:cs typeface="Helvetica Neue"/>
                <a:sym typeface="Helvetica Neue"/>
              </a:rPr>
              <a:t>Cluster count selection is a bit less clear - elbow is not well defined</a:t>
            </a:r>
            <a:endParaRPr sz="1300">
              <a:solidFill>
                <a:schemeClr val="dk1"/>
              </a:solidFill>
              <a:latin typeface="Helvetica Neue"/>
              <a:ea typeface="Helvetica Neue"/>
              <a:cs typeface="Helvetica Neue"/>
              <a:sym typeface="Helvetica Neue"/>
            </a:endParaRPr>
          </a:p>
          <a:p>
            <a:pPr marL="457200" lvl="0" indent="-323850" algn="l" rtl="0">
              <a:spcBef>
                <a:spcPts val="0"/>
              </a:spcBef>
              <a:spcAft>
                <a:spcPts val="0"/>
              </a:spcAft>
              <a:buClr>
                <a:schemeClr val="dk1"/>
              </a:buClr>
              <a:buSzPts val="1500"/>
              <a:buFont typeface="Helvetica Neue"/>
              <a:buChar char="●"/>
            </a:pPr>
            <a:r>
              <a:rPr lang="en" sz="1500">
                <a:solidFill>
                  <a:schemeClr val="dk1"/>
                </a:solidFill>
                <a:latin typeface="Helvetica Neue"/>
                <a:ea typeface="Helvetica Neue"/>
                <a:cs typeface="Helvetica Neue"/>
                <a:sym typeface="Helvetica Neue"/>
              </a:rPr>
              <a:t>Clusters less clear - peaks no longer exist - likely due to loss of single-week players</a:t>
            </a:r>
            <a:endParaRPr sz="1300">
              <a:solidFill>
                <a:schemeClr val="dk1"/>
              </a:solidFill>
              <a:latin typeface="Helvetica Neue"/>
              <a:ea typeface="Helvetica Neue"/>
              <a:cs typeface="Helvetica Neue"/>
              <a:sym typeface="Helvetica Neue"/>
            </a:endParaRPr>
          </a:p>
          <a:p>
            <a:pPr marL="457200" lvl="0" indent="-311150" algn="l" rtl="0">
              <a:lnSpc>
                <a:spcPct val="100000"/>
              </a:lnSpc>
              <a:spcBef>
                <a:spcPts val="0"/>
              </a:spcBef>
              <a:spcAft>
                <a:spcPts val="0"/>
              </a:spcAft>
              <a:buClr>
                <a:schemeClr val="dk1"/>
              </a:buClr>
              <a:buSzPts val="1300"/>
              <a:buFont typeface="Helvetica Neue"/>
              <a:buChar char="●"/>
            </a:pPr>
            <a:r>
              <a:rPr lang="en" sz="1300">
                <a:solidFill>
                  <a:schemeClr val="dk1"/>
                </a:solidFill>
                <a:latin typeface="Helvetica Neue"/>
                <a:ea typeface="Helvetica Neue"/>
                <a:cs typeface="Helvetica Neue"/>
                <a:sym typeface="Helvetica Neue"/>
              </a:rPr>
              <a:t>Suffers from the same caveats as before - aggregation loses long term trends</a:t>
            </a:r>
            <a:endParaRPr sz="1300">
              <a:solidFill>
                <a:schemeClr val="dk1"/>
              </a:solidFill>
              <a:latin typeface="Helvetica Neue"/>
              <a:ea typeface="Helvetica Neue"/>
              <a:cs typeface="Helvetica Neue"/>
              <a:sym typeface="Helvetica Neue"/>
            </a:endParaRPr>
          </a:p>
          <a:p>
            <a:pPr marL="457200" lvl="0" indent="-311150" algn="l" rtl="0">
              <a:lnSpc>
                <a:spcPct val="100000"/>
              </a:lnSpc>
              <a:spcBef>
                <a:spcPts val="0"/>
              </a:spcBef>
              <a:spcAft>
                <a:spcPts val="0"/>
              </a:spcAft>
              <a:buClr>
                <a:schemeClr val="dk1"/>
              </a:buClr>
              <a:buSzPts val="1300"/>
              <a:buFont typeface="Helvetica Neue"/>
              <a:buChar char="●"/>
            </a:pPr>
            <a:r>
              <a:rPr lang="en" sz="1300">
                <a:solidFill>
                  <a:schemeClr val="dk1"/>
                </a:solidFill>
                <a:latin typeface="Helvetica Neue"/>
                <a:ea typeface="Helvetica Neue"/>
                <a:cs typeface="Helvetica Neue"/>
                <a:sym typeface="Helvetica Neue"/>
              </a:rPr>
              <a:t>See clusters of weekend/nonweekend players of each gamemode (1, 2 = BR, 3, 4 = MPN, 5, 6 = more MPR, rest more mean-like)</a:t>
            </a:r>
            <a:endParaRPr sz="1300">
              <a:solidFill>
                <a:schemeClr val="dk1"/>
              </a:solidFill>
              <a:latin typeface="Helvetica Neue"/>
              <a:ea typeface="Helvetica Neue"/>
              <a:cs typeface="Helvetica Neue"/>
              <a:sym typeface="Helvetica Neue"/>
            </a:endParaRPr>
          </a:p>
          <a:p>
            <a:pPr marL="457200" lvl="0" indent="-311150" algn="l" rtl="0">
              <a:lnSpc>
                <a:spcPct val="100000"/>
              </a:lnSpc>
              <a:spcBef>
                <a:spcPts val="0"/>
              </a:spcBef>
              <a:spcAft>
                <a:spcPts val="0"/>
              </a:spcAft>
              <a:buClr>
                <a:schemeClr val="dk1"/>
              </a:buClr>
              <a:buSzPts val="1300"/>
              <a:buFont typeface="Helvetica Neue"/>
              <a:buChar char="●"/>
            </a:pPr>
            <a:r>
              <a:rPr lang="en" sz="1300">
                <a:solidFill>
                  <a:schemeClr val="dk1"/>
                </a:solidFill>
                <a:latin typeface="Helvetica Neue"/>
                <a:ea typeface="Helvetica Neue"/>
                <a:cs typeface="Helvetica Neue"/>
                <a:sym typeface="Helvetica Neue"/>
              </a:rPr>
              <a:t>Mpr is the odd one out - seem to have people who play more and more of it - perhaps climbers?</a:t>
            </a:r>
            <a:endParaRPr sz="1300">
              <a:solidFill>
                <a:schemeClr val="dk1"/>
              </a:solidFill>
              <a:latin typeface="Helvetica Neue"/>
              <a:ea typeface="Helvetica Neue"/>
              <a:cs typeface="Helvetica Neue"/>
              <a:sym typeface="Helvetica Neue"/>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2925dacbca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0" name="Google Shape;480;g12925dacbca_1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Most gross revenue in clusters 0, 2, 7, but again these have higher user counts in general.</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2925dacbca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2" name="Google Shape;492;g12925dacbca_1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Normalizing out, we see that cluster 5 has the highest spend. These correspond to higher playtime in ranked modes, indicating perhaps a more competitive nature?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3" name="Google Shape;32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1283e8cda75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4" name="Google Shape;504;g1283e8cda75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1283e8cda75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0" name="Google Shape;510;g1283e8cda75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283e8cda75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1" name="Google Shape;521;g1283e8cda75_0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The actual clusters themselves highlight groupings of different players over the course of each season, with the x-axis showing each day of the season and the y-axis representing play time (in hours). Each cluster has different sizes, but they all highlight various trends in the data over the course of each season.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271f81fba3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3" name="Google Shape;533;g1271f81fba3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For substantially large clusters like cluster 8, it is interesting to see a peak in playing hours in the middle of the season. it would be interesting to investigate further into that cluster of players. Cluster 1 </a:t>
            </a:r>
            <a:r>
              <a:rPr lang="en" b="1">
                <a:solidFill>
                  <a:schemeClr val="dk1"/>
                </a:solidFill>
                <a:latin typeface="Helvetica Neue"/>
                <a:ea typeface="Helvetica Neue"/>
                <a:cs typeface="Helvetica Neue"/>
                <a:sym typeface="Helvetica Neue"/>
              </a:rPr>
              <a:t>play for a high number of hours per day but average time per player is much lower</a:t>
            </a:r>
            <a:endParaRPr b="1">
              <a:solidFill>
                <a:schemeClr val="dk1"/>
              </a:solidFill>
              <a:latin typeface="Helvetica Neue"/>
              <a:ea typeface="Helvetica Neue"/>
              <a:cs typeface="Helvetica Neue"/>
              <a:sym typeface="Helvetica Neue"/>
            </a:endParaRPr>
          </a:p>
          <a:p>
            <a:pPr marL="0" lvl="0" indent="0" algn="l" rtl="0">
              <a:lnSpc>
                <a:spcPct val="115000"/>
              </a:lnSpc>
              <a:spcBef>
                <a:spcPts val="0"/>
              </a:spcBef>
              <a:spcAft>
                <a:spcPts val="0"/>
              </a:spcAft>
              <a:buClr>
                <a:schemeClr val="dk1"/>
              </a:buClr>
              <a:buSzPts val="1100"/>
              <a:buFont typeface="Arial"/>
              <a:buNone/>
            </a:pPr>
            <a:endParaRPr b="1">
              <a:solidFill>
                <a:schemeClr val="dk1"/>
              </a:solidFill>
              <a:latin typeface="Helvetica Neue"/>
              <a:ea typeface="Helvetica Neue"/>
              <a:cs typeface="Helvetica Neue"/>
              <a:sym typeface="Helvetica Neue"/>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1271f81fba3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5" name="Google Shape;545;g1271f81fba3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1150" algn="l" rtl="0">
              <a:spcBef>
                <a:spcPts val="0"/>
              </a:spcBef>
              <a:spcAft>
                <a:spcPts val="0"/>
              </a:spcAft>
              <a:buClr>
                <a:schemeClr val="dk1"/>
              </a:buClr>
              <a:buSzPts val="1300"/>
              <a:buFont typeface="Helvetica Neue"/>
              <a:buChar char="●"/>
            </a:pPr>
            <a:r>
              <a:rPr lang="en">
                <a:solidFill>
                  <a:schemeClr val="dk1"/>
                </a:solidFill>
              </a:rPr>
              <a:t>If we look at players who participated in multiple seasons, do we usually see them behave similarly from season to season, or very different?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1283e8cda75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7" name="Google Shape;557;g1283e8cda75_0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f3e5b77113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3" name="Google Shape;563;gf3e5b77113_0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1271c2def98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2" name="Google Shape;572;g1271c2def98_1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1271f81fba3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3" name="Google Shape;583;g1271f81fba3_1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271f81fba3_1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7" name="Google Shape;597;g1271f81fba3_1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0" name="Google Shape;34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11bc1d0e73e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2" name="Google Shape;612;g11bc1d0e73e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12925dacbca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8" name="Google Shape;618;g12925dacbca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2925dacbca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2" name="Google Shape;632;g12925dacbca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11bc1d0e73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11bc1d0e7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11bc1d0e73e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11bc1d0e73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11bc1d0e73e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11bc1d0e73e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124ba22c627_8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1" name="Google Shape;671;g124ba22c627_8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9" name="Google Shape;679;p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12925dacbca_7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89" name="Google Shape;689;g12925dacbca_7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p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9" name="Google Shape;699;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3" name="Google Shape;35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9bde1da1459743e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19bde1da1459743e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271c2def98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0" name="Google Shape;370;g1271c2def98_1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283e8cda75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g1283e8cda75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283e8cda75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7" name="Google Shape;387;g1283e8cda75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As done last time, we cluster on the average playing profiles of the users. We see more or less the same patterns as before, where a majority of the players play either every day or the week days. The rest consist of smaller clusters of single day players,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solidFill>
                  <a:schemeClr val="dk1"/>
                </a:solidFill>
              </a:rPr>
              <a:t>The same caveats as before apply here, except for the fact that most of the people who’ve played for just 1 week and quit get dropped most of the time, because of how we are filtering.</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12925dacbca_1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7" name="Google Shape;397;g12925dacbca_1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Cluster 0 has the highest revenue and playtime, followed by cluster 1. These are both clusters that represent more consistent play.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35"/>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3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52"/>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52"/>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7" name="Google Shape;47;p5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50"/>
        <p:cNvGrpSpPr/>
        <p:nvPr/>
      </p:nvGrpSpPr>
      <p:grpSpPr>
        <a:xfrm>
          <a:off x="0" y="0"/>
          <a:ext cx="0" cy="0"/>
          <a:chOff x="0" y="0"/>
          <a:chExt cx="0" cy="0"/>
        </a:xfrm>
      </p:grpSpPr>
      <p:grpSp>
        <p:nvGrpSpPr>
          <p:cNvPr id="51" name="Google Shape;51;p54"/>
          <p:cNvGrpSpPr/>
          <p:nvPr/>
        </p:nvGrpSpPr>
        <p:grpSpPr>
          <a:xfrm>
            <a:off x="9366890" y="1358009"/>
            <a:ext cx="1619550" cy="2427525"/>
            <a:chOff x="9358009" y="1999033"/>
            <a:chExt cx="2159400" cy="3236700"/>
          </a:xfrm>
        </p:grpSpPr>
        <p:sp>
          <p:nvSpPr>
            <p:cNvPr id="52" name="Google Shape;52;p54"/>
            <p:cNvSpPr/>
            <p:nvPr/>
          </p:nvSpPr>
          <p:spPr>
            <a:xfrm>
              <a:off x="9358009" y="1999033"/>
              <a:ext cx="2159400" cy="32367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100"/>
                <a:buFont typeface="Calibri"/>
                <a:buNone/>
              </a:pPr>
              <a:endParaRPr sz="1100" b="0" i="0" u="none" strike="noStrike" cap="none">
                <a:solidFill>
                  <a:schemeClr val="lt1"/>
                </a:solidFill>
                <a:latin typeface="Arial"/>
                <a:ea typeface="Arial"/>
                <a:cs typeface="Arial"/>
                <a:sym typeface="Arial"/>
              </a:endParaRPr>
            </a:p>
          </p:txBody>
        </p:sp>
        <p:sp>
          <p:nvSpPr>
            <p:cNvPr id="53" name="Google Shape;53;p54"/>
            <p:cNvSpPr txBox="1"/>
            <p:nvPr/>
          </p:nvSpPr>
          <p:spPr>
            <a:xfrm>
              <a:off x="9358009" y="2160397"/>
              <a:ext cx="2159400" cy="3078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959"/>
                </a:buClr>
                <a:buSzPts val="1100"/>
                <a:buFont typeface="Helvetica Neue"/>
                <a:buNone/>
              </a:pPr>
              <a:r>
                <a:rPr lang="en" sz="1100" b="0" i="0" u="none" strike="noStrike" cap="none">
                  <a:solidFill>
                    <a:srgbClr val="000959"/>
                  </a:solidFill>
                  <a:latin typeface="Helvetica Neue"/>
                  <a:ea typeface="Helvetica Neue"/>
                  <a:cs typeface="Helvetica Neue"/>
                  <a:sym typeface="Helvetica Neue"/>
                </a:rPr>
                <a:t>HDAG Color Scheme</a:t>
              </a:r>
              <a:endParaRPr sz="1400" b="0" i="0" u="none" strike="noStrike" cap="none">
                <a:solidFill>
                  <a:schemeClr val="dk1"/>
                </a:solidFill>
                <a:latin typeface="Calibri"/>
                <a:ea typeface="Calibri"/>
                <a:cs typeface="Calibri"/>
                <a:sym typeface="Calibri"/>
              </a:endParaRPr>
            </a:p>
          </p:txBody>
        </p:sp>
        <p:sp>
          <p:nvSpPr>
            <p:cNvPr id="54" name="Google Shape;54;p54"/>
            <p:cNvSpPr/>
            <p:nvPr/>
          </p:nvSpPr>
          <p:spPr>
            <a:xfrm>
              <a:off x="9717700" y="2578023"/>
              <a:ext cx="307800" cy="307800"/>
            </a:xfrm>
            <a:prstGeom prst="rect">
              <a:avLst/>
            </a:prstGeom>
            <a:solidFill>
              <a:srgbClr val="00095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100"/>
                <a:buFont typeface="Calibri"/>
                <a:buNone/>
              </a:pPr>
              <a:endParaRPr sz="1100" b="0" i="0" u="none" strike="noStrike" cap="none">
                <a:solidFill>
                  <a:schemeClr val="lt1"/>
                </a:solidFill>
                <a:latin typeface="Arial"/>
                <a:ea typeface="Arial"/>
                <a:cs typeface="Arial"/>
                <a:sym typeface="Arial"/>
              </a:endParaRPr>
            </a:p>
          </p:txBody>
        </p:sp>
        <p:sp>
          <p:nvSpPr>
            <p:cNvPr id="55" name="Google Shape;55;p54"/>
            <p:cNvSpPr txBox="1"/>
            <p:nvPr/>
          </p:nvSpPr>
          <p:spPr>
            <a:xfrm>
              <a:off x="9988851" y="2593150"/>
              <a:ext cx="1269300" cy="276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900"/>
                <a:buFont typeface="Helvetica Neue"/>
                <a:buNone/>
              </a:pPr>
              <a:r>
                <a:rPr lang="en" sz="900" b="0" i="0" u="none" strike="noStrike" cap="none">
                  <a:solidFill>
                    <a:srgbClr val="000000"/>
                  </a:solidFill>
                  <a:latin typeface="Helvetica Neue"/>
                  <a:ea typeface="Helvetica Neue"/>
                  <a:cs typeface="Helvetica Neue"/>
                  <a:sym typeface="Helvetica Neue"/>
                </a:rPr>
                <a:t>HEX #000959</a:t>
              </a:r>
              <a:endParaRPr sz="1400" b="0" i="0" u="none" strike="noStrike" cap="none">
                <a:solidFill>
                  <a:schemeClr val="dk1"/>
                </a:solidFill>
                <a:latin typeface="Calibri"/>
                <a:ea typeface="Calibri"/>
                <a:cs typeface="Calibri"/>
                <a:sym typeface="Calibri"/>
              </a:endParaRPr>
            </a:p>
          </p:txBody>
        </p:sp>
        <p:sp>
          <p:nvSpPr>
            <p:cNvPr id="56" name="Google Shape;56;p54"/>
            <p:cNvSpPr/>
            <p:nvPr/>
          </p:nvSpPr>
          <p:spPr>
            <a:xfrm>
              <a:off x="9717700" y="3000882"/>
              <a:ext cx="307800" cy="307800"/>
            </a:xfrm>
            <a:prstGeom prst="rect">
              <a:avLst/>
            </a:prstGeom>
            <a:solidFill>
              <a:srgbClr val="32528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100"/>
                <a:buFont typeface="Calibri"/>
                <a:buNone/>
              </a:pPr>
              <a:endParaRPr sz="1100" b="0" i="0" u="none" strike="noStrike" cap="none">
                <a:solidFill>
                  <a:schemeClr val="lt1"/>
                </a:solidFill>
                <a:latin typeface="Arial"/>
                <a:ea typeface="Arial"/>
                <a:cs typeface="Arial"/>
                <a:sym typeface="Arial"/>
              </a:endParaRPr>
            </a:p>
          </p:txBody>
        </p:sp>
        <p:sp>
          <p:nvSpPr>
            <p:cNvPr id="57" name="Google Shape;57;p54"/>
            <p:cNvSpPr txBox="1"/>
            <p:nvPr/>
          </p:nvSpPr>
          <p:spPr>
            <a:xfrm>
              <a:off x="9988851" y="3016009"/>
              <a:ext cx="1269300" cy="276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900"/>
                <a:buFont typeface="Helvetica Neue"/>
                <a:buNone/>
              </a:pPr>
              <a:r>
                <a:rPr lang="en" sz="900" b="0" i="0" u="none" strike="noStrike" cap="none">
                  <a:solidFill>
                    <a:srgbClr val="000000"/>
                  </a:solidFill>
                  <a:latin typeface="Helvetica Neue"/>
                  <a:ea typeface="Helvetica Neue"/>
                  <a:cs typeface="Helvetica Neue"/>
                  <a:sym typeface="Helvetica Neue"/>
                </a:rPr>
                <a:t>HEX #325287</a:t>
              </a:r>
              <a:endParaRPr sz="1400" b="0" i="0" u="none" strike="noStrike" cap="none">
                <a:solidFill>
                  <a:schemeClr val="dk1"/>
                </a:solidFill>
                <a:latin typeface="Calibri"/>
                <a:ea typeface="Calibri"/>
                <a:cs typeface="Calibri"/>
                <a:sym typeface="Calibri"/>
              </a:endParaRPr>
            </a:p>
          </p:txBody>
        </p:sp>
        <p:sp>
          <p:nvSpPr>
            <p:cNvPr id="58" name="Google Shape;58;p54"/>
            <p:cNvSpPr/>
            <p:nvPr/>
          </p:nvSpPr>
          <p:spPr>
            <a:xfrm>
              <a:off x="9717700" y="3421994"/>
              <a:ext cx="307800" cy="307800"/>
            </a:xfrm>
            <a:prstGeom prst="rect">
              <a:avLst/>
            </a:prstGeom>
            <a:solidFill>
              <a:srgbClr val="84242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100"/>
                <a:buFont typeface="Calibri"/>
                <a:buNone/>
              </a:pPr>
              <a:endParaRPr sz="1100" b="0" i="0" u="none" strike="noStrike" cap="none">
                <a:solidFill>
                  <a:schemeClr val="lt1"/>
                </a:solidFill>
                <a:latin typeface="Arial"/>
                <a:ea typeface="Arial"/>
                <a:cs typeface="Arial"/>
                <a:sym typeface="Arial"/>
              </a:endParaRPr>
            </a:p>
          </p:txBody>
        </p:sp>
        <p:sp>
          <p:nvSpPr>
            <p:cNvPr id="59" name="Google Shape;59;p54"/>
            <p:cNvSpPr txBox="1"/>
            <p:nvPr/>
          </p:nvSpPr>
          <p:spPr>
            <a:xfrm>
              <a:off x="9988851" y="3437121"/>
              <a:ext cx="1269300" cy="276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900"/>
                <a:buFont typeface="Helvetica Neue"/>
                <a:buNone/>
              </a:pPr>
              <a:r>
                <a:rPr lang="en" sz="900" b="0" i="0" u="none" strike="noStrike" cap="none">
                  <a:solidFill>
                    <a:srgbClr val="000000"/>
                  </a:solidFill>
                  <a:latin typeface="Helvetica Neue"/>
                  <a:ea typeface="Helvetica Neue"/>
                  <a:cs typeface="Helvetica Neue"/>
                  <a:sym typeface="Helvetica Neue"/>
                </a:rPr>
                <a:t>HEX #842420</a:t>
              </a:r>
              <a:endParaRPr sz="1400" b="0" i="0" u="none" strike="noStrike" cap="none">
                <a:solidFill>
                  <a:schemeClr val="dk1"/>
                </a:solidFill>
                <a:latin typeface="Calibri"/>
                <a:ea typeface="Calibri"/>
                <a:cs typeface="Calibri"/>
                <a:sym typeface="Calibri"/>
              </a:endParaRPr>
            </a:p>
          </p:txBody>
        </p:sp>
        <p:sp>
          <p:nvSpPr>
            <p:cNvPr id="60" name="Google Shape;60;p54"/>
            <p:cNvSpPr/>
            <p:nvPr/>
          </p:nvSpPr>
          <p:spPr>
            <a:xfrm>
              <a:off x="9717700" y="3867638"/>
              <a:ext cx="307800" cy="307800"/>
            </a:xfrm>
            <a:prstGeom prst="rect">
              <a:avLst/>
            </a:prstGeom>
            <a:solidFill>
              <a:srgbClr val="0D0D0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100"/>
                <a:buFont typeface="Calibri"/>
                <a:buNone/>
              </a:pPr>
              <a:endParaRPr sz="1100" b="0" i="0" u="none" strike="noStrike" cap="none">
                <a:solidFill>
                  <a:schemeClr val="lt1"/>
                </a:solidFill>
                <a:latin typeface="Arial"/>
                <a:ea typeface="Arial"/>
                <a:cs typeface="Arial"/>
                <a:sym typeface="Arial"/>
              </a:endParaRPr>
            </a:p>
          </p:txBody>
        </p:sp>
        <p:sp>
          <p:nvSpPr>
            <p:cNvPr id="61" name="Google Shape;61;p54"/>
            <p:cNvSpPr txBox="1"/>
            <p:nvPr/>
          </p:nvSpPr>
          <p:spPr>
            <a:xfrm>
              <a:off x="9988851" y="3882765"/>
              <a:ext cx="1269300" cy="276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900"/>
                <a:buFont typeface="Helvetica Neue"/>
                <a:buNone/>
              </a:pPr>
              <a:r>
                <a:rPr lang="en" sz="900" b="0" i="0" u="none" strike="noStrike" cap="none">
                  <a:solidFill>
                    <a:srgbClr val="000000"/>
                  </a:solidFill>
                  <a:latin typeface="Helvetica Neue"/>
                  <a:ea typeface="Helvetica Neue"/>
                  <a:cs typeface="Helvetica Neue"/>
                  <a:sym typeface="Helvetica Neue"/>
                </a:rPr>
                <a:t>HEX #0D0D0D</a:t>
              </a:r>
              <a:endParaRPr sz="1400" b="0" i="0" u="none" strike="noStrike" cap="none">
                <a:solidFill>
                  <a:schemeClr val="dk1"/>
                </a:solidFill>
                <a:latin typeface="Calibri"/>
                <a:ea typeface="Calibri"/>
                <a:cs typeface="Calibri"/>
                <a:sym typeface="Calibri"/>
              </a:endParaRPr>
            </a:p>
          </p:txBody>
        </p:sp>
        <p:sp>
          <p:nvSpPr>
            <p:cNvPr id="62" name="Google Shape;62;p54"/>
            <p:cNvSpPr/>
            <p:nvPr/>
          </p:nvSpPr>
          <p:spPr>
            <a:xfrm>
              <a:off x="9717700" y="4294235"/>
              <a:ext cx="307800" cy="307800"/>
            </a:xfrm>
            <a:prstGeom prst="rect">
              <a:avLst/>
            </a:prstGeom>
            <a:solidFill>
              <a:srgbClr val="9B9B9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100"/>
                <a:buFont typeface="Calibri"/>
                <a:buNone/>
              </a:pPr>
              <a:endParaRPr sz="1100" b="0" i="0" u="none" strike="noStrike" cap="none">
                <a:solidFill>
                  <a:srgbClr val="8296B0"/>
                </a:solidFill>
                <a:latin typeface="Arial"/>
                <a:ea typeface="Arial"/>
                <a:cs typeface="Arial"/>
                <a:sym typeface="Arial"/>
              </a:endParaRPr>
            </a:p>
          </p:txBody>
        </p:sp>
        <p:sp>
          <p:nvSpPr>
            <p:cNvPr id="63" name="Google Shape;63;p54"/>
            <p:cNvSpPr txBox="1"/>
            <p:nvPr/>
          </p:nvSpPr>
          <p:spPr>
            <a:xfrm>
              <a:off x="9988851" y="4309362"/>
              <a:ext cx="1269300" cy="276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chemeClr val="dk1"/>
                </a:buClr>
                <a:buSzPts val="900"/>
                <a:buFont typeface="Helvetica Neue"/>
                <a:buNone/>
              </a:pPr>
              <a:r>
                <a:rPr lang="en" sz="900" b="0" i="0" u="none" strike="noStrike" cap="none">
                  <a:solidFill>
                    <a:schemeClr val="dk1"/>
                  </a:solidFill>
                  <a:latin typeface="Helvetica Neue"/>
                  <a:ea typeface="Helvetica Neue"/>
                  <a:cs typeface="Helvetica Neue"/>
                  <a:sym typeface="Helvetica Neue"/>
                </a:rPr>
                <a:t>HEX #9B9B9B</a:t>
              </a:r>
              <a:endParaRPr sz="1400" b="0" i="0" u="none" strike="noStrike" cap="none">
                <a:solidFill>
                  <a:schemeClr val="dk1"/>
                </a:solidFill>
                <a:latin typeface="Calibri"/>
                <a:ea typeface="Calibri"/>
                <a:cs typeface="Calibri"/>
                <a:sym typeface="Calibri"/>
              </a:endParaRPr>
            </a:p>
          </p:txBody>
        </p:sp>
        <p:sp>
          <p:nvSpPr>
            <p:cNvPr id="64" name="Google Shape;64;p54"/>
            <p:cNvSpPr/>
            <p:nvPr/>
          </p:nvSpPr>
          <p:spPr>
            <a:xfrm>
              <a:off x="9717700" y="4726851"/>
              <a:ext cx="307800" cy="307800"/>
            </a:xfrm>
            <a:prstGeom prst="rect">
              <a:avLst/>
            </a:prstGeom>
            <a:solidFill>
              <a:srgbClr val="DEDED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100"/>
                <a:buFont typeface="Calibri"/>
                <a:buNone/>
              </a:pPr>
              <a:endParaRPr sz="1100" b="0" i="0" u="none" strike="noStrike" cap="none">
                <a:solidFill>
                  <a:srgbClr val="8296B0"/>
                </a:solidFill>
                <a:latin typeface="Arial"/>
                <a:ea typeface="Arial"/>
                <a:cs typeface="Arial"/>
                <a:sym typeface="Arial"/>
              </a:endParaRPr>
            </a:p>
          </p:txBody>
        </p:sp>
        <p:sp>
          <p:nvSpPr>
            <p:cNvPr id="65" name="Google Shape;65;p54"/>
            <p:cNvSpPr txBox="1"/>
            <p:nvPr/>
          </p:nvSpPr>
          <p:spPr>
            <a:xfrm>
              <a:off x="9988851" y="4741978"/>
              <a:ext cx="1269300" cy="276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900"/>
                <a:buFont typeface="Helvetica Neue"/>
                <a:buNone/>
              </a:pPr>
              <a:r>
                <a:rPr lang="en" sz="900" b="0" i="0" u="none" strike="noStrike" cap="none">
                  <a:solidFill>
                    <a:srgbClr val="000000"/>
                  </a:solidFill>
                  <a:latin typeface="Helvetica Neue"/>
                  <a:ea typeface="Helvetica Neue"/>
                  <a:cs typeface="Helvetica Neue"/>
                  <a:sym typeface="Helvetica Neue"/>
                </a:rPr>
                <a:t>HEX #DEDEDE</a:t>
              </a:r>
              <a:endParaRPr sz="1400" b="0" i="0" u="none" strike="noStrike" cap="none">
                <a:solidFill>
                  <a:schemeClr val="dk1"/>
                </a:solidFill>
                <a:latin typeface="Calibri"/>
                <a:ea typeface="Calibri"/>
                <a:cs typeface="Calibri"/>
                <a:sym typeface="Calibri"/>
              </a:endParaRPr>
            </a:p>
          </p:txBody>
        </p:sp>
      </p:grpSp>
      <p:sp>
        <p:nvSpPr>
          <p:cNvPr id="66" name="Google Shape;66;p54"/>
          <p:cNvSpPr txBox="1">
            <a:spLocks noGrp="1"/>
          </p:cNvSpPr>
          <p:nvPr>
            <p:ph type="title"/>
          </p:nvPr>
        </p:nvSpPr>
        <p:spPr>
          <a:xfrm>
            <a:off x="170306" y="217500"/>
            <a:ext cx="8313000" cy="861900"/>
          </a:xfrm>
          <a:prstGeom prst="rect">
            <a:avLst/>
          </a:prstGeom>
          <a:noFill/>
          <a:ln>
            <a:noFill/>
          </a:ln>
        </p:spPr>
        <p:txBody>
          <a:bodyPr spcFirstLastPara="1" wrap="square" lIns="68575" tIns="68575" rIns="68575" bIns="68575" anchor="t" anchorCtr="0">
            <a:noAutofit/>
          </a:bodyPr>
          <a:lstStyle>
            <a:lvl1pPr marR="0" lvl="0" algn="l">
              <a:lnSpc>
                <a:spcPct val="100000"/>
              </a:lnSpc>
              <a:spcBef>
                <a:spcPts val="0"/>
              </a:spcBef>
              <a:spcAft>
                <a:spcPts val="0"/>
              </a:spcAft>
              <a:buClr>
                <a:schemeClr val="dk1"/>
              </a:buClr>
              <a:buSzPts val="1800"/>
              <a:buFont typeface="Helvetica Neue"/>
              <a:buNone/>
              <a:defRPr sz="1800" b="1" i="0" u="none" strike="noStrike" cap="none">
                <a:solidFill>
                  <a:srgbClr val="0C0C0C"/>
                </a:solidFill>
                <a:latin typeface="Helvetica Neue"/>
                <a:ea typeface="Helvetica Neue"/>
                <a:cs typeface="Helvetica Neue"/>
                <a:sym typeface="Helvetica Neue"/>
              </a:defRPr>
            </a:lvl1pPr>
            <a:lvl2pPr marR="0" lvl="1" algn="l">
              <a:lnSpc>
                <a:spcPct val="100000"/>
              </a:lnSpc>
              <a:spcBef>
                <a:spcPts val="0"/>
              </a:spcBef>
              <a:spcAft>
                <a:spcPts val="0"/>
              </a:spcAft>
              <a:buClr>
                <a:srgbClr val="000000"/>
              </a:buClr>
              <a:buSzPts val="2400"/>
              <a:buFont typeface="Helvetica Neue"/>
              <a:buNone/>
              <a:defRPr sz="2400" b="1" i="0" u="none" strike="noStrike" cap="none">
                <a:solidFill>
                  <a:srgbClr val="000000"/>
                </a:solidFill>
                <a:latin typeface="Helvetica Neue"/>
                <a:ea typeface="Helvetica Neue"/>
                <a:cs typeface="Helvetica Neue"/>
                <a:sym typeface="Helvetica Neue"/>
              </a:defRPr>
            </a:lvl2pPr>
            <a:lvl3pPr marR="0" lvl="2" algn="l">
              <a:lnSpc>
                <a:spcPct val="100000"/>
              </a:lnSpc>
              <a:spcBef>
                <a:spcPts val="0"/>
              </a:spcBef>
              <a:spcAft>
                <a:spcPts val="0"/>
              </a:spcAft>
              <a:buClr>
                <a:srgbClr val="000000"/>
              </a:buClr>
              <a:buSzPts val="2400"/>
              <a:buFont typeface="Helvetica Neue"/>
              <a:buNone/>
              <a:defRPr sz="2400" b="1" i="0" u="none" strike="noStrike" cap="none">
                <a:solidFill>
                  <a:srgbClr val="000000"/>
                </a:solidFill>
                <a:latin typeface="Helvetica Neue"/>
                <a:ea typeface="Helvetica Neue"/>
                <a:cs typeface="Helvetica Neue"/>
                <a:sym typeface="Helvetica Neue"/>
              </a:defRPr>
            </a:lvl3pPr>
            <a:lvl4pPr marR="0" lvl="3" algn="l">
              <a:lnSpc>
                <a:spcPct val="100000"/>
              </a:lnSpc>
              <a:spcBef>
                <a:spcPts val="0"/>
              </a:spcBef>
              <a:spcAft>
                <a:spcPts val="0"/>
              </a:spcAft>
              <a:buClr>
                <a:srgbClr val="000000"/>
              </a:buClr>
              <a:buSzPts val="2400"/>
              <a:buFont typeface="Helvetica Neue"/>
              <a:buNone/>
              <a:defRPr sz="2400" b="1" i="0" u="none" strike="noStrike" cap="none">
                <a:solidFill>
                  <a:srgbClr val="000000"/>
                </a:solidFill>
                <a:latin typeface="Helvetica Neue"/>
                <a:ea typeface="Helvetica Neue"/>
                <a:cs typeface="Helvetica Neue"/>
                <a:sym typeface="Helvetica Neue"/>
              </a:defRPr>
            </a:lvl4pPr>
            <a:lvl5pPr marR="0" lvl="4" algn="l">
              <a:lnSpc>
                <a:spcPct val="100000"/>
              </a:lnSpc>
              <a:spcBef>
                <a:spcPts val="0"/>
              </a:spcBef>
              <a:spcAft>
                <a:spcPts val="0"/>
              </a:spcAft>
              <a:buClr>
                <a:srgbClr val="000000"/>
              </a:buClr>
              <a:buSzPts val="2400"/>
              <a:buFont typeface="Helvetica Neue"/>
              <a:buNone/>
              <a:defRPr sz="2400" b="1" i="0" u="none" strike="noStrike" cap="none">
                <a:solidFill>
                  <a:srgbClr val="000000"/>
                </a:solidFill>
                <a:latin typeface="Helvetica Neue"/>
                <a:ea typeface="Helvetica Neue"/>
                <a:cs typeface="Helvetica Neue"/>
                <a:sym typeface="Helvetica Neue"/>
              </a:defRPr>
            </a:lvl5pPr>
            <a:lvl6pPr marR="0" lvl="5" algn="l">
              <a:lnSpc>
                <a:spcPct val="100000"/>
              </a:lnSpc>
              <a:spcBef>
                <a:spcPts val="0"/>
              </a:spcBef>
              <a:spcAft>
                <a:spcPts val="0"/>
              </a:spcAft>
              <a:buClr>
                <a:srgbClr val="000000"/>
              </a:buClr>
              <a:buSzPts val="2400"/>
              <a:buFont typeface="Helvetica Neue"/>
              <a:buNone/>
              <a:defRPr sz="2400" b="1" i="0" u="none" strike="noStrike" cap="none">
                <a:solidFill>
                  <a:srgbClr val="000000"/>
                </a:solidFill>
                <a:latin typeface="Helvetica Neue"/>
                <a:ea typeface="Helvetica Neue"/>
                <a:cs typeface="Helvetica Neue"/>
                <a:sym typeface="Helvetica Neue"/>
              </a:defRPr>
            </a:lvl6pPr>
            <a:lvl7pPr marR="0" lvl="6" algn="l">
              <a:lnSpc>
                <a:spcPct val="100000"/>
              </a:lnSpc>
              <a:spcBef>
                <a:spcPts val="0"/>
              </a:spcBef>
              <a:spcAft>
                <a:spcPts val="0"/>
              </a:spcAft>
              <a:buClr>
                <a:srgbClr val="000000"/>
              </a:buClr>
              <a:buSzPts val="2400"/>
              <a:buFont typeface="Helvetica Neue"/>
              <a:buNone/>
              <a:defRPr sz="2400" b="1" i="0" u="none" strike="noStrike" cap="none">
                <a:solidFill>
                  <a:srgbClr val="000000"/>
                </a:solidFill>
                <a:latin typeface="Helvetica Neue"/>
                <a:ea typeface="Helvetica Neue"/>
                <a:cs typeface="Helvetica Neue"/>
                <a:sym typeface="Helvetica Neue"/>
              </a:defRPr>
            </a:lvl7pPr>
            <a:lvl8pPr marR="0" lvl="7" algn="l">
              <a:lnSpc>
                <a:spcPct val="100000"/>
              </a:lnSpc>
              <a:spcBef>
                <a:spcPts val="0"/>
              </a:spcBef>
              <a:spcAft>
                <a:spcPts val="0"/>
              </a:spcAft>
              <a:buClr>
                <a:srgbClr val="000000"/>
              </a:buClr>
              <a:buSzPts val="2400"/>
              <a:buFont typeface="Helvetica Neue"/>
              <a:buNone/>
              <a:defRPr sz="2400" b="1" i="0" u="none" strike="noStrike" cap="none">
                <a:solidFill>
                  <a:srgbClr val="000000"/>
                </a:solidFill>
                <a:latin typeface="Helvetica Neue"/>
                <a:ea typeface="Helvetica Neue"/>
                <a:cs typeface="Helvetica Neue"/>
                <a:sym typeface="Helvetica Neue"/>
              </a:defRPr>
            </a:lvl8pPr>
            <a:lvl9pPr marR="0" lvl="8" algn="l">
              <a:lnSpc>
                <a:spcPct val="100000"/>
              </a:lnSpc>
              <a:spcBef>
                <a:spcPts val="0"/>
              </a:spcBef>
              <a:spcAft>
                <a:spcPts val="0"/>
              </a:spcAft>
              <a:buClr>
                <a:srgbClr val="000000"/>
              </a:buClr>
              <a:buSzPts val="2400"/>
              <a:buFont typeface="Helvetica Neue"/>
              <a:buNone/>
              <a:defRPr sz="2400" b="1" i="0" u="none" strike="noStrike" cap="none">
                <a:solidFill>
                  <a:srgbClr val="000000"/>
                </a:solidFill>
                <a:latin typeface="Helvetica Neue"/>
                <a:ea typeface="Helvetica Neue"/>
                <a:cs typeface="Helvetica Neue"/>
                <a:sym typeface="Helvetica Neue"/>
              </a:defRPr>
            </a:lvl9pPr>
          </a:lstStyle>
          <a:p>
            <a:endParaRPr/>
          </a:p>
        </p:txBody>
      </p:sp>
      <p:sp>
        <p:nvSpPr>
          <p:cNvPr id="67" name="Google Shape;67;p54"/>
          <p:cNvSpPr txBox="1">
            <a:spLocks noGrp="1"/>
          </p:cNvSpPr>
          <p:nvPr>
            <p:ph type="sldNum" idx="12"/>
          </p:nvPr>
        </p:nvSpPr>
        <p:spPr>
          <a:xfrm>
            <a:off x="8483374" y="4840498"/>
            <a:ext cx="4959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1" i="0" u="none" strike="noStrike" cap="none">
                <a:solidFill>
                  <a:srgbClr val="000D55"/>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800"/>
              <a:buFont typeface="Arial"/>
              <a:buNone/>
              <a:defRPr sz="800" b="1" i="0" u="none" strike="noStrike" cap="none">
                <a:solidFill>
                  <a:srgbClr val="000D55"/>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800"/>
              <a:buFont typeface="Arial"/>
              <a:buNone/>
              <a:defRPr sz="800" b="1" i="0" u="none" strike="noStrike" cap="none">
                <a:solidFill>
                  <a:srgbClr val="000D55"/>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800"/>
              <a:buFont typeface="Arial"/>
              <a:buNone/>
              <a:defRPr sz="800" b="1" i="0" u="none" strike="noStrike" cap="none">
                <a:solidFill>
                  <a:srgbClr val="000D55"/>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800"/>
              <a:buFont typeface="Arial"/>
              <a:buNone/>
              <a:defRPr sz="800" b="1" i="0" u="none" strike="noStrike" cap="none">
                <a:solidFill>
                  <a:srgbClr val="000D55"/>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800"/>
              <a:buFont typeface="Arial"/>
              <a:buNone/>
              <a:defRPr sz="800" b="1" i="0" u="none" strike="noStrike" cap="none">
                <a:solidFill>
                  <a:srgbClr val="000D55"/>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800"/>
              <a:buFont typeface="Arial"/>
              <a:buNone/>
              <a:defRPr sz="800" b="1" i="0" u="none" strike="noStrike" cap="none">
                <a:solidFill>
                  <a:srgbClr val="000D55"/>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800"/>
              <a:buFont typeface="Arial"/>
              <a:buNone/>
              <a:defRPr sz="800" b="1" i="0" u="none" strike="noStrike" cap="none">
                <a:solidFill>
                  <a:srgbClr val="000D55"/>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800"/>
              <a:buFont typeface="Arial"/>
              <a:buNone/>
              <a:defRPr sz="800" b="1" i="0" u="none" strike="noStrike" cap="none">
                <a:solidFill>
                  <a:srgbClr val="000D55"/>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cxnSp>
        <p:nvCxnSpPr>
          <p:cNvPr id="68" name="Google Shape;68;p54"/>
          <p:cNvCxnSpPr/>
          <p:nvPr/>
        </p:nvCxnSpPr>
        <p:spPr>
          <a:xfrm>
            <a:off x="103369" y="4808006"/>
            <a:ext cx="88902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Font typeface="Helvetica Neue"/>
              <a:buNone/>
              <a:defRPr b="1">
                <a:latin typeface="Helvetica Neue"/>
                <a:ea typeface="Helvetica Neue"/>
                <a:cs typeface="Helvetica Neue"/>
                <a:sym typeface="Helvetica Neue"/>
              </a:defRPr>
            </a:lvl1pPr>
            <a:lvl2pPr lvl="1" algn="l">
              <a:lnSpc>
                <a:spcPct val="100000"/>
              </a:lnSpc>
              <a:spcBef>
                <a:spcPts val="0"/>
              </a:spcBef>
              <a:spcAft>
                <a:spcPts val="0"/>
              </a:spcAft>
              <a:buSzPts val="2800"/>
              <a:buFont typeface="Helvetica Neue"/>
              <a:buNone/>
              <a:defRPr>
                <a:latin typeface="Helvetica Neue"/>
                <a:ea typeface="Helvetica Neue"/>
                <a:cs typeface="Helvetica Neue"/>
                <a:sym typeface="Helvetica Neue"/>
              </a:defRPr>
            </a:lvl2pPr>
            <a:lvl3pPr lvl="2" algn="l">
              <a:lnSpc>
                <a:spcPct val="100000"/>
              </a:lnSpc>
              <a:spcBef>
                <a:spcPts val="0"/>
              </a:spcBef>
              <a:spcAft>
                <a:spcPts val="0"/>
              </a:spcAft>
              <a:buSzPts val="2800"/>
              <a:buFont typeface="Helvetica Neue"/>
              <a:buNone/>
              <a:defRPr>
                <a:latin typeface="Helvetica Neue"/>
                <a:ea typeface="Helvetica Neue"/>
                <a:cs typeface="Helvetica Neue"/>
                <a:sym typeface="Helvetica Neue"/>
              </a:defRPr>
            </a:lvl3pPr>
            <a:lvl4pPr lvl="3" algn="l">
              <a:lnSpc>
                <a:spcPct val="100000"/>
              </a:lnSpc>
              <a:spcBef>
                <a:spcPts val="0"/>
              </a:spcBef>
              <a:spcAft>
                <a:spcPts val="0"/>
              </a:spcAft>
              <a:buSzPts val="2800"/>
              <a:buFont typeface="Helvetica Neue"/>
              <a:buNone/>
              <a:defRPr>
                <a:latin typeface="Helvetica Neue"/>
                <a:ea typeface="Helvetica Neue"/>
                <a:cs typeface="Helvetica Neue"/>
                <a:sym typeface="Helvetica Neue"/>
              </a:defRPr>
            </a:lvl4pPr>
            <a:lvl5pPr lvl="4" algn="l">
              <a:lnSpc>
                <a:spcPct val="100000"/>
              </a:lnSpc>
              <a:spcBef>
                <a:spcPts val="0"/>
              </a:spcBef>
              <a:spcAft>
                <a:spcPts val="0"/>
              </a:spcAft>
              <a:buSzPts val="2800"/>
              <a:buFont typeface="Helvetica Neue"/>
              <a:buNone/>
              <a:defRPr>
                <a:latin typeface="Helvetica Neue"/>
                <a:ea typeface="Helvetica Neue"/>
                <a:cs typeface="Helvetica Neue"/>
                <a:sym typeface="Helvetica Neue"/>
              </a:defRPr>
            </a:lvl5pPr>
            <a:lvl6pPr lvl="5" algn="l">
              <a:lnSpc>
                <a:spcPct val="100000"/>
              </a:lnSpc>
              <a:spcBef>
                <a:spcPts val="0"/>
              </a:spcBef>
              <a:spcAft>
                <a:spcPts val="0"/>
              </a:spcAft>
              <a:buSzPts val="2800"/>
              <a:buFont typeface="Helvetica Neue"/>
              <a:buNone/>
              <a:defRPr>
                <a:latin typeface="Helvetica Neue"/>
                <a:ea typeface="Helvetica Neue"/>
                <a:cs typeface="Helvetica Neue"/>
                <a:sym typeface="Helvetica Neue"/>
              </a:defRPr>
            </a:lvl6pPr>
            <a:lvl7pPr lvl="6" algn="l">
              <a:lnSpc>
                <a:spcPct val="100000"/>
              </a:lnSpc>
              <a:spcBef>
                <a:spcPts val="0"/>
              </a:spcBef>
              <a:spcAft>
                <a:spcPts val="0"/>
              </a:spcAft>
              <a:buSzPts val="2800"/>
              <a:buFont typeface="Helvetica Neue"/>
              <a:buNone/>
              <a:defRPr>
                <a:latin typeface="Helvetica Neue"/>
                <a:ea typeface="Helvetica Neue"/>
                <a:cs typeface="Helvetica Neue"/>
                <a:sym typeface="Helvetica Neue"/>
              </a:defRPr>
            </a:lvl7pPr>
            <a:lvl8pPr lvl="7" algn="l">
              <a:lnSpc>
                <a:spcPct val="100000"/>
              </a:lnSpc>
              <a:spcBef>
                <a:spcPts val="0"/>
              </a:spcBef>
              <a:spcAft>
                <a:spcPts val="0"/>
              </a:spcAft>
              <a:buSzPts val="2800"/>
              <a:buFont typeface="Helvetica Neue"/>
              <a:buNone/>
              <a:defRPr>
                <a:latin typeface="Helvetica Neue"/>
                <a:ea typeface="Helvetica Neue"/>
                <a:cs typeface="Helvetica Neue"/>
                <a:sym typeface="Helvetica Neue"/>
              </a:defRPr>
            </a:lvl8pPr>
            <a:lvl9pPr lvl="8" algn="l">
              <a:lnSpc>
                <a:spcPct val="100000"/>
              </a:lnSpc>
              <a:spcBef>
                <a:spcPts val="0"/>
              </a:spcBef>
              <a:spcAft>
                <a:spcPts val="0"/>
              </a:spcAft>
              <a:buSzPts val="2800"/>
              <a:buFont typeface="Helvetica Neue"/>
              <a:buNone/>
              <a:defRPr>
                <a:latin typeface="Helvetica Neue"/>
                <a:ea typeface="Helvetica Neue"/>
                <a:cs typeface="Helvetica Neue"/>
                <a:sym typeface="Helvetica Neue"/>
              </a:defRPr>
            </a:lvl9pPr>
          </a:lstStyle>
          <a:p>
            <a:endParaRPr/>
          </a:p>
        </p:txBody>
      </p:sp>
      <p:sp>
        <p:nvSpPr>
          <p:cNvPr id="75" name="Google Shape;75;p3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Font typeface="Helvetica Neue"/>
              <a:buChar char="●"/>
              <a:defRPr sz="1400">
                <a:latin typeface="Helvetica Neue"/>
                <a:ea typeface="Helvetica Neue"/>
                <a:cs typeface="Helvetica Neue"/>
                <a:sym typeface="Helvetica Neue"/>
              </a:defRPr>
            </a:lvl1pPr>
            <a:lvl2pPr marL="914400" lvl="1" indent="-304800" algn="l">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2pPr>
            <a:lvl3pPr marL="1371600" lvl="2" indent="-304800" algn="l">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3pPr>
            <a:lvl4pPr marL="1828800" lvl="3" indent="-304800" algn="l">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4pPr>
            <a:lvl5pPr marL="2286000" lvl="4" indent="-304800" algn="l">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5pPr>
            <a:lvl6pPr marL="2743200" lvl="5" indent="-304800" algn="l">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6pPr>
            <a:lvl7pPr marL="3200400" lvl="6" indent="-304800" algn="l">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7pPr>
            <a:lvl8pPr marL="3657600" lvl="7" indent="-304800" algn="l">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8pPr>
            <a:lvl9pPr marL="4114800" lvl="8" indent="-304800" algn="l">
              <a:lnSpc>
                <a:spcPct val="115000"/>
              </a:lnSpc>
              <a:spcBef>
                <a:spcPts val="1600"/>
              </a:spcBef>
              <a:spcAft>
                <a:spcPts val="1600"/>
              </a:spcAft>
              <a:buSzPts val="1200"/>
              <a:buFont typeface="Helvetica Neue"/>
              <a:buChar char="■"/>
              <a:defRPr sz="1200">
                <a:latin typeface="Helvetica Neue"/>
                <a:ea typeface="Helvetica Neue"/>
                <a:cs typeface="Helvetica Neue"/>
                <a:sym typeface="Helvetica Neue"/>
              </a:defRPr>
            </a:lvl9pPr>
          </a:lstStyle>
          <a:p>
            <a:endParaRPr/>
          </a:p>
        </p:txBody>
      </p:sp>
      <p:sp>
        <p:nvSpPr>
          <p:cNvPr id="76" name="Google Shape;76;p3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Font typeface="Helvetica Neue"/>
              <a:buChar char="●"/>
              <a:defRPr sz="1400">
                <a:latin typeface="Helvetica Neue"/>
                <a:ea typeface="Helvetica Neue"/>
                <a:cs typeface="Helvetica Neue"/>
                <a:sym typeface="Helvetica Neue"/>
              </a:defRPr>
            </a:lvl1pPr>
            <a:lvl2pPr marL="914400" lvl="1" indent="-304800" algn="l">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2pPr>
            <a:lvl3pPr marL="1371600" lvl="2" indent="-304800" algn="l">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3pPr>
            <a:lvl4pPr marL="1828800" lvl="3" indent="-304800" algn="l">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4pPr>
            <a:lvl5pPr marL="2286000" lvl="4" indent="-304800" algn="l">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5pPr>
            <a:lvl6pPr marL="2743200" lvl="5" indent="-304800" algn="l">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6pPr>
            <a:lvl7pPr marL="3200400" lvl="6" indent="-304800" algn="l">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7pPr>
            <a:lvl8pPr marL="3657600" lvl="7" indent="-304800" algn="l">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8pPr>
            <a:lvl9pPr marL="4114800" lvl="8" indent="-304800" algn="l">
              <a:lnSpc>
                <a:spcPct val="115000"/>
              </a:lnSpc>
              <a:spcBef>
                <a:spcPts val="1600"/>
              </a:spcBef>
              <a:spcAft>
                <a:spcPts val="1600"/>
              </a:spcAft>
              <a:buSzPts val="1200"/>
              <a:buFont typeface="Helvetica Neue"/>
              <a:buChar char="■"/>
              <a:defRPr sz="1200">
                <a:latin typeface="Helvetica Neue"/>
                <a:ea typeface="Helvetica Neue"/>
                <a:cs typeface="Helvetica Neue"/>
                <a:sym typeface="Helvetica Neue"/>
              </a:defRPr>
            </a:lvl9pPr>
          </a:lstStyle>
          <a:p>
            <a:endParaRPr/>
          </a:p>
        </p:txBody>
      </p:sp>
      <p:sp>
        <p:nvSpPr>
          <p:cNvPr id="77" name="Google Shape;77;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8"/>
        <p:cNvGrpSpPr/>
        <p:nvPr/>
      </p:nvGrpSpPr>
      <p:grpSpPr>
        <a:xfrm>
          <a:off x="0" y="0"/>
          <a:ext cx="0" cy="0"/>
          <a:chOff x="0" y="0"/>
          <a:chExt cx="0" cy="0"/>
        </a:xfrm>
      </p:grpSpPr>
      <p:sp>
        <p:nvSpPr>
          <p:cNvPr id="79" name="Google Shape;79;p3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80" name="Google Shape;80;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81"/>
        <p:cNvGrpSpPr/>
        <p:nvPr/>
      </p:nvGrpSpPr>
      <p:grpSpPr>
        <a:xfrm>
          <a:off x="0" y="0"/>
          <a:ext cx="0" cy="0"/>
          <a:chOff x="0" y="0"/>
          <a:chExt cx="0" cy="0"/>
        </a:xfrm>
      </p:grpSpPr>
      <p:grpSp>
        <p:nvGrpSpPr>
          <p:cNvPr id="82" name="Google Shape;82;p39"/>
          <p:cNvGrpSpPr/>
          <p:nvPr/>
        </p:nvGrpSpPr>
        <p:grpSpPr>
          <a:xfrm>
            <a:off x="9366890" y="1358009"/>
            <a:ext cx="1619550" cy="2427525"/>
            <a:chOff x="9358009" y="1999033"/>
            <a:chExt cx="2159400" cy="3236700"/>
          </a:xfrm>
        </p:grpSpPr>
        <p:sp>
          <p:nvSpPr>
            <p:cNvPr id="83" name="Google Shape;83;p39"/>
            <p:cNvSpPr/>
            <p:nvPr/>
          </p:nvSpPr>
          <p:spPr>
            <a:xfrm>
              <a:off x="9358009" y="1999033"/>
              <a:ext cx="2159400" cy="32367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100"/>
                <a:buFont typeface="Calibri"/>
                <a:buNone/>
              </a:pPr>
              <a:endParaRPr sz="1100" b="0" i="0" u="none" strike="noStrike" cap="none">
                <a:solidFill>
                  <a:schemeClr val="lt1"/>
                </a:solidFill>
                <a:latin typeface="Arial"/>
                <a:ea typeface="Arial"/>
                <a:cs typeface="Arial"/>
                <a:sym typeface="Arial"/>
              </a:endParaRPr>
            </a:p>
          </p:txBody>
        </p:sp>
        <p:sp>
          <p:nvSpPr>
            <p:cNvPr id="84" name="Google Shape;84;p39"/>
            <p:cNvSpPr txBox="1"/>
            <p:nvPr/>
          </p:nvSpPr>
          <p:spPr>
            <a:xfrm>
              <a:off x="9358009" y="2160397"/>
              <a:ext cx="2159400" cy="3078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959"/>
                </a:buClr>
                <a:buSzPts val="1100"/>
                <a:buFont typeface="Helvetica Neue"/>
                <a:buNone/>
              </a:pPr>
              <a:r>
                <a:rPr lang="en" sz="1100" b="0" i="0" u="none" strike="noStrike" cap="none">
                  <a:solidFill>
                    <a:srgbClr val="000959"/>
                  </a:solidFill>
                  <a:latin typeface="Helvetica Neue"/>
                  <a:ea typeface="Helvetica Neue"/>
                  <a:cs typeface="Helvetica Neue"/>
                  <a:sym typeface="Helvetica Neue"/>
                </a:rPr>
                <a:t>HDAG Color Scheme</a:t>
              </a:r>
              <a:endParaRPr sz="1400" b="0" i="0" u="none" strike="noStrike" cap="none">
                <a:solidFill>
                  <a:schemeClr val="dk1"/>
                </a:solidFill>
                <a:latin typeface="Calibri"/>
                <a:ea typeface="Calibri"/>
                <a:cs typeface="Calibri"/>
                <a:sym typeface="Calibri"/>
              </a:endParaRPr>
            </a:p>
          </p:txBody>
        </p:sp>
        <p:sp>
          <p:nvSpPr>
            <p:cNvPr id="85" name="Google Shape;85;p39"/>
            <p:cNvSpPr/>
            <p:nvPr/>
          </p:nvSpPr>
          <p:spPr>
            <a:xfrm>
              <a:off x="9717700" y="2578023"/>
              <a:ext cx="307800" cy="307800"/>
            </a:xfrm>
            <a:prstGeom prst="rect">
              <a:avLst/>
            </a:prstGeom>
            <a:solidFill>
              <a:srgbClr val="00095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100"/>
                <a:buFont typeface="Calibri"/>
                <a:buNone/>
              </a:pPr>
              <a:endParaRPr sz="1100" b="0" i="0" u="none" strike="noStrike" cap="none">
                <a:solidFill>
                  <a:schemeClr val="lt1"/>
                </a:solidFill>
                <a:latin typeface="Arial"/>
                <a:ea typeface="Arial"/>
                <a:cs typeface="Arial"/>
                <a:sym typeface="Arial"/>
              </a:endParaRPr>
            </a:p>
          </p:txBody>
        </p:sp>
        <p:sp>
          <p:nvSpPr>
            <p:cNvPr id="86" name="Google Shape;86;p39"/>
            <p:cNvSpPr txBox="1"/>
            <p:nvPr/>
          </p:nvSpPr>
          <p:spPr>
            <a:xfrm>
              <a:off x="9988851" y="2593150"/>
              <a:ext cx="1269300" cy="276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900"/>
                <a:buFont typeface="Helvetica Neue"/>
                <a:buNone/>
              </a:pPr>
              <a:r>
                <a:rPr lang="en" sz="900" b="0" i="0" u="none" strike="noStrike" cap="none">
                  <a:solidFill>
                    <a:srgbClr val="000000"/>
                  </a:solidFill>
                  <a:latin typeface="Helvetica Neue"/>
                  <a:ea typeface="Helvetica Neue"/>
                  <a:cs typeface="Helvetica Neue"/>
                  <a:sym typeface="Helvetica Neue"/>
                </a:rPr>
                <a:t>HEX #000959</a:t>
              </a:r>
              <a:endParaRPr sz="1400" b="0" i="0" u="none" strike="noStrike" cap="none">
                <a:solidFill>
                  <a:schemeClr val="dk1"/>
                </a:solidFill>
                <a:latin typeface="Calibri"/>
                <a:ea typeface="Calibri"/>
                <a:cs typeface="Calibri"/>
                <a:sym typeface="Calibri"/>
              </a:endParaRPr>
            </a:p>
          </p:txBody>
        </p:sp>
        <p:sp>
          <p:nvSpPr>
            <p:cNvPr id="87" name="Google Shape;87;p39"/>
            <p:cNvSpPr/>
            <p:nvPr/>
          </p:nvSpPr>
          <p:spPr>
            <a:xfrm>
              <a:off x="9717700" y="3000882"/>
              <a:ext cx="307800" cy="307800"/>
            </a:xfrm>
            <a:prstGeom prst="rect">
              <a:avLst/>
            </a:prstGeom>
            <a:solidFill>
              <a:srgbClr val="32528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100"/>
                <a:buFont typeface="Calibri"/>
                <a:buNone/>
              </a:pPr>
              <a:endParaRPr sz="1100" b="0" i="0" u="none" strike="noStrike" cap="none">
                <a:solidFill>
                  <a:schemeClr val="lt1"/>
                </a:solidFill>
                <a:latin typeface="Arial"/>
                <a:ea typeface="Arial"/>
                <a:cs typeface="Arial"/>
                <a:sym typeface="Arial"/>
              </a:endParaRPr>
            </a:p>
          </p:txBody>
        </p:sp>
        <p:sp>
          <p:nvSpPr>
            <p:cNvPr id="88" name="Google Shape;88;p39"/>
            <p:cNvSpPr txBox="1"/>
            <p:nvPr/>
          </p:nvSpPr>
          <p:spPr>
            <a:xfrm>
              <a:off x="9988851" y="3016009"/>
              <a:ext cx="1269300" cy="276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900"/>
                <a:buFont typeface="Helvetica Neue"/>
                <a:buNone/>
              </a:pPr>
              <a:r>
                <a:rPr lang="en" sz="900" b="0" i="0" u="none" strike="noStrike" cap="none">
                  <a:solidFill>
                    <a:srgbClr val="000000"/>
                  </a:solidFill>
                  <a:latin typeface="Helvetica Neue"/>
                  <a:ea typeface="Helvetica Neue"/>
                  <a:cs typeface="Helvetica Neue"/>
                  <a:sym typeface="Helvetica Neue"/>
                </a:rPr>
                <a:t>HEX #325287</a:t>
              </a:r>
              <a:endParaRPr sz="1400" b="0" i="0" u="none" strike="noStrike" cap="none">
                <a:solidFill>
                  <a:schemeClr val="dk1"/>
                </a:solidFill>
                <a:latin typeface="Calibri"/>
                <a:ea typeface="Calibri"/>
                <a:cs typeface="Calibri"/>
                <a:sym typeface="Calibri"/>
              </a:endParaRPr>
            </a:p>
          </p:txBody>
        </p:sp>
        <p:sp>
          <p:nvSpPr>
            <p:cNvPr id="89" name="Google Shape;89;p39"/>
            <p:cNvSpPr/>
            <p:nvPr/>
          </p:nvSpPr>
          <p:spPr>
            <a:xfrm>
              <a:off x="9717700" y="3421994"/>
              <a:ext cx="307800" cy="307800"/>
            </a:xfrm>
            <a:prstGeom prst="rect">
              <a:avLst/>
            </a:prstGeom>
            <a:solidFill>
              <a:srgbClr val="84242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100"/>
                <a:buFont typeface="Calibri"/>
                <a:buNone/>
              </a:pPr>
              <a:endParaRPr sz="1100" b="0" i="0" u="none" strike="noStrike" cap="none">
                <a:solidFill>
                  <a:schemeClr val="lt1"/>
                </a:solidFill>
                <a:latin typeface="Arial"/>
                <a:ea typeface="Arial"/>
                <a:cs typeface="Arial"/>
                <a:sym typeface="Arial"/>
              </a:endParaRPr>
            </a:p>
          </p:txBody>
        </p:sp>
        <p:sp>
          <p:nvSpPr>
            <p:cNvPr id="90" name="Google Shape;90;p39"/>
            <p:cNvSpPr txBox="1"/>
            <p:nvPr/>
          </p:nvSpPr>
          <p:spPr>
            <a:xfrm>
              <a:off x="9988851" y="3437121"/>
              <a:ext cx="1269300" cy="276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900"/>
                <a:buFont typeface="Helvetica Neue"/>
                <a:buNone/>
              </a:pPr>
              <a:r>
                <a:rPr lang="en" sz="900" b="0" i="0" u="none" strike="noStrike" cap="none">
                  <a:solidFill>
                    <a:srgbClr val="000000"/>
                  </a:solidFill>
                  <a:latin typeface="Helvetica Neue"/>
                  <a:ea typeface="Helvetica Neue"/>
                  <a:cs typeface="Helvetica Neue"/>
                  <a:sym typeface="Helvetica Neue"/>
                </a:rPr>
                <a:t>HEX #842420</a:t>
              </a:r>
              <a:endParaRPr sz="1400" b="0" i="0" u="none" strike="noStrike" cap="none">
                <a:solidFill>
                  <a:schemeClr val="dk1"/>
                </a:solidFill>
                <a:latin typeface="Calibri"/>
                <a:ea typeface="Calibri"/>
                <a:cs typeface="Calibri"/>
                <a:sym typeface="Calibri"/>
              </a:endParaRPr>
            </a:p>
          </p:txBody>
        </p:sp>
        <p:sp>
          <p:nvSpPr>
            <p:cNvPr id="91" name="Google Shape;91;p39"/>
            <p:cNvSpPr/>
            <p:nvPr/>
          </p:nvSpPr>
          <p:spPr>
            <a:xfrm>
              <a:off x="9717700" y="3867638"/>
              <a:ext cx="307800" cy="307800"/>
            </a:xfrm>
            <a:prstGeom prst="rect">
              <a:avLst/>
            </a:prstGeom>
            <a:solidFill>
              <a:srgbClr val="0D0D0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100"/>
                <a:buFont typeface="Calibri"/>
                <a:buNone/>
              </a:pPr>
              <a:endParaRPr sz="1100" b="0" i="0" u="none" strike="noStrike" cap="none">
                <a:solidFill>
                  <a:schemeClr val="lt1"/>
                </a:solidFill>
                <a:latin typeface="Arial"/>
                <a:ea typeface="Arial"/>
                <a:cs typeface="Arial"/>
                <a:sym typeface="Arial"/>
              </a:endParaRPr>
            </a:p>
          </p:txBody>
        </p:sp>
        <p:sp>
          <p:nvSpPr>
            <p:cNvPr id="92" name="Google Shape;92;p39"/>
            <p:cNvSpPr txBox="1"/>
            <p:nvPr/>
          </p:nvSpPr>
          <p:spPr>
            <a:xfrm>
              <a:off x="9988851" y="3882765"/>
              <a:ext cx="1269300" cy="276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900"/>
                <a:buFont typeface="Helvetica Neue"/>
                <a:buNone/>
              </a:pPr>
              <a:r>
                <a:rPr lang="en" sz="900" b="0" i="0" u="none" strike="noStrike" cap="none">
                  <a:solidFill>
                    <a:srgbClr val="000000"/>
                  </a:solidFill>
                  <a:latin typeface="Helvetica Neue"/>
                  <a:ea typeface="Helvetica Neue"/>
                  <a:cs typeface="Helvetica Neue"/>
                  <a:sym typeface="Helvetica Neue"/>
                </a:rPr>
                <a:t>HEX #0D0D0D</a:t>
              </a:r>
              <a:endParaRPr sz="1400" b="0" i="0" u="none" strike="noStrike" cap="none">
                <a:solidFill>
                  <a:schemeClr val="dk1"/>
                </a:solidFill>
                <a:latin typeface="Calibri"/>
                <a:ea typeface="Calibri"/>
                <a:cs typeface="Calibri"/>
                <a:sym typeface="Calibri"/>
              </a:endParaRPr>
            </a:p>
          </p:txBody>
        </p:sp>
        <p:sp>
          <p:nvSpPr>
            <p:cNvPr id="93" name="Google Shape;93;p39"/>
            <p:cNvSpPr/>
            <p:nvPr/>
          </p:nvSpPr>
          <p:spPr>
            <a:xfrm>
              <a:off x="9717700" y="4294235"/>
              <a:ext cx="307800" cy="307800"/>
            </a:xfrm>
            <a:prstGeom prst="rect">
              <a:avLst/>
            </a:prstGeom>
            <a:solidFill>
              <a:srgbClr val="9B9B9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100"/>
                <a:buFont typeface="Calibri"/>
                <a:buNone/>
              </a:pPr>
              <a:endParaRPr sz="1100" b="0" i="0" u="none" strike="noStrike" cap="none">
                <a:solidFill>
                  <a:srgbClr val="8296B0"/>
                </a:solidFill>
                <a:latin typeface="Arial"/>
                <a:ea typeface="Arial"/>
                <a:cs typeface="Arial"/>
                <a:sym typeface="Arial"/>
              </a:endParaRPr>
            </a:p>
          </p:txBody>
        </p:sp>
        <p:sp>
          <p:nvSpPr>
            <p:cNvPr id="94" name="Google Shape;94;p39"/>
            <p:cNvSpPr txBox="1"/>
            <p:nvPr/>
          </p:nvSpPr>
          <p:spPr>
            <a:xfrm>
              <a:off x="9988851" y="4309362"/>
              <a:ext cx="1269300" cy="276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chemeClr val="dk1"/>
                </a:buClr>
                <a:buSzPts val="900"/>
                <a:buFont typeface="Helvetica Neue"/>
                <a:buNone/>
              </a:pPr>
              <a:r>
                <a:rPr lang="en" sz="900" b="0" i="0" u="none" strike="noStrike" cap="none">
                  <a:solidFill>
                    <a:schemeClr val="dk1"/>
                  </a:solidFill>
                  <a:latin typeface="Helvetica Neue"/>
                  <a:ea typeface="Helvetica Neue"/>
                  <a:cs typeface="Helvetica Neue"/>
                  <a:sym typeface="Helvetica Neue"/>
                </a:rPr>
                <a:t>HEX #9B9B9B</a:t>
              </a:r>
              <a:endParaRPr sz="1400" b="0" i="0" u="none" strike="noStrike" cap="none">
                <a:solidFill>
                  <a:schemeClr val="dk1"/>
                </a:solidFill>
                <a:latin typeface="Calibri"/>
                <a:ea typeface="Calibri"/>
                <a:cs typeface="Calibri"/>
                <a:sym typeface="Calibri"/>
              </a:endParaRPr>
            </a:p>
          </p:txBody>
        </p:sp>
        <p:sp>
          <p:nvSpPr>
            <p:cNvPr id="95" name="Google Shape;95;p39"/>
            <p:cNvSpPr/>
            <p:nvPr/>
          </p:nvSpPr>
          <p:spPr>
            <a:xfrm>
              <a:off x="9717700" y="4726851"/>
              <a:ext cx="307800" cy="307800"/>
            </a:xfrm>
            <a:prstGeom prst="rect">
              <a:avLst/>
            </a:prstGeom>
            <a:solidFill>
              <a:srgbClr val="DEDED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100"/>
                <a:buFont typeface="Calibri"/>
                <a:buNone/>
              </a:pPr>
              <a:endParaRPr sz="1100" b="0" i="0" u="none" strike="noStrike" cap="none">
                <a:solidFill>
                  <a:srgbClr val="8296B0"/>
                </a:solidFill>
                <a:latin typeface="Arial"/>
                <a:ea typeface="Arial"/>
                <a:cs typeface="Arial"/>
                <a:sym typeface="Arial"/>
              </a:endParaRPr>
            </a:p>
          </p:txBody>
        </p:sp>
        <p:sp>
          <p:nvSpPr>
            <p:cNvPr id="96" name="Google Shape;96;p39"/>
            <p:cNvSpPr txBox="1"/>
            <p:nvPr/>
          </p:nvSpPr>
          <p:spPr>
            <a:xfrm>
              <a:off x="9988851" y="4741978"/>
              <a:ext cx="1269300" cy="276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900"/>
                <a:buFont typeface="Helvetica Neue"/>
                <a:buNone/>
              </a:pPr>
              <a:r>
                <a:rPr lang="en" sz="900" b="0" i="0" u="none" strike="noStrike" cap="none">
                  <a:solidFill>
                    <a:srgbClr val="000000"/>
                  </a:solidFill>
                  <a:latin typeface="Helvetica Neue"/>
                  <a:ea typeface="Helvetica Neue"/>
                  <a:cs typeface="Helvetica Neue"/>
                  <a:sym typeface="Helvetica Neue"/>
                </a:rPr>
                <a:t>HEX #DEDEDE</a:t>
              </a:r>
              <a:endParaRPr sz="1400" b="0" i="0" u="none" strike="noStrike" cap="none">
                <a:solidFill>
                  <a:schemeClr val="dk1"/>
                </a:solidFill>
                <a:latin typeface="Calibri"/>
                <a:ea typeface="Calibri"/>
                <a:cs typeface="Calibri"/>
                <a:sym typeface="Calibri"/>
              </a:endParaRPr>
            </a:p>
          </p:txBody>
        </p:sp>
      </p:grpSp>
      <p:sp>
        <p:nvSpPr>
          <p:cNvPr id="97" name="Google Shape;97;p39"/>
          <p:cNvSpPr txBox="1">
            <a:spLocks noGrp="1"/>
          </p:cNvSpPr>
          <p:nvPr>
            <p:ph type="title"/>
          </p:nvPr>
        </p:nvSpPr>
        <p:spPr>
          <a:xfrm>
            <a:off x="170306" y="217500"/>
            <a:ext cx="8313000" cy="861900"/>
          </a:xfrm>
          <a:prstGeom prst="rect">
            <a:avLst/>
          </a:prstGeom>
          <a:noFill/>
          <a:ln>
            <a:noFill/>
          </a:ln>
        </p:spPr>
        <p:txBody>
          <a:bodyPr spcFirstLastPara="1" wrap="square" lIns="68575" tIns="68575" rIns="68575" bIns="68575" anchor="t" anchorCtr="0">
            <a:noAutofit/>
          </a:bodyPr>
          <a:lstStyle>
            <a:lvl1pPr marR="0" lvl="0" algn="l">
              <a:lnSpc>
                <a:spcPct val="100000"/>
              </a:lnSpc>
              <a:spcBef>
                <a:spcPts val="0"/>
              </a:spcBef>
              <a:spcAft>
                <a:spcPts val="0"/>
              </a:spcAft>
              <a:buClr>
                <a:schemeClr val="dk1"/>
              </a:buClr>
              <a:buSzPts val="1800"/>
              <a:buFont typeface="Helvetica Neue"/>
              <a:buNone/>
              <a:defRPr sz="1800" b="1" i="0" u="none" strike="noStrike" cap="none">
                <a:solidFill>
                  <a:srgbClr val="0C0C0C"/>
                </a:solidFill>
                <a:latin typeface="Helvetica Neue"/>
                <a:ea typeface="Helvetica Neue"/>
                <a:cs typeface="Helvetica Neue"/>
                <a:sym typeface="Helvetica Neue"/>
              </a:defRPr>
            </a:lvl1pPr>
            <a:lvl2pPr marR="0" lvl="1" algn="l">
              <a:lnSpc>
                <a:spcPct val="100000"/>
              </a:lnSpc>
              <a:spcBef>
                <a:spcPts val="0"/>
              </a:spcBef>
              <a:spcAft>
                <a:spcPts val="0"/>
              </a:spcAft>
              <a:buClr>
                <a:srgbClr val="000000"/>
              </a:buClr>
              <a:buSzPts val="2400"/>
              <a:buFont typeface="Helvetica Neue"/>
              <a:buNone/>
              <a:defRPr sz="2400" b="1" i="0" u="none" strike="noStrike" cap="none">
                <a:solidFill>
                  <a:srgbClr val="000000"/>
                </a:solidFill>
                <a:latin typeface="Helvetica Neue"/>
                <a:ea typeface="Helvetica Neue"/>
                <a:cs typeface="Helvetica Neue"/>
                <a:sym typeface="Helvetica Neue"/>
              </a:defRPr>
            </a:lvl2pPr>
            <a:lvl3pPr marR="0" lvl="2" algn="l">
              <a:lnSpc>
                <a:spcPct val="100000"/>
              </a:lnSpc>
              <a:spcBef>
                <a:spcPts val="0"/>
              </a:spcBef>
              <a:spcAft>
                <a:spcPts val="0"/>
              </a:spcAft>
              <a:buClr>
                <a:srgbClr val="000000"/>
              </a:buClr>
              <a:buSzPts val="2400"/>
              <a:buFont typeface="Helvetica Neue"/>
              <a:buNone/>
              <a:defRPr sz="2400" b="1" i="0" u="none" strike="noStrike" cap="none">
                <a:solidFill>
                  <a:srgbClr val="000000"/>
                </a:solidFill>
                <a:latin typeface="Helvetica Neue"/>
                <a:ea typeface="Helvetica Neue"/>
                <a:cs typeface="Helvetica Neue"/>
                <a:sym typeface="Helvetica Neue"/>
              </a:defRPr>
            </a:lvl3pPr>
            <a:lvl4pPr marR="0" lvl="3" algn="l">
              <a:lnSpc>
                <a:spcPct val="100000"/>
              </a:lnSpc>
              <a:spcBef>
                <a:spcPts val="0"/>
              </a:spcBef>
              <a:spcAft>
                <a:spcPts val="0"/>
              </a:spcAft>
              <a:buClr>
                <a:srgbClr val="000000"/>
              </a:buClr>
              <a:buSzPts val="2400"/>
              <a:buFont typeface="Helvetica Neue"/>
              <a:buNone/>
              <a:defRPr sz="2400" b="1" i="0" u="none" strike="noStrike" cap="none">
                <a:solidFill>
                  <a:srgbClr val="000000"/>
                </a:solidFill>
                <a:latin typeface="Helvetica Neue"/>
                <a:ea typeface="Helvetica Neue"/>
                <a:cs typeface="Helvetica Neue"/>
                <a:sym typeface="Helvetica Neue"/>
              </a:defRPr>
            </a:lvl4pPr>
            <a:lvl5pPr marR="0" lvl="4" algn="l">
              <a:lnSpc>
                <a:spcPct val="100000"/>
              </a:lnSpc>
              <a:spcBef>
                <a:spcPts val="0"/>
              </a:spcBef>
              <a:spcAft>
                <a:spcPts val="0"/>
              </a:spcAft>
              <a:buClr>
                <a:srgbClr val="000000"/>
              </a:buClr>
              <a:buSzPts val="2400"/>
              <a:buFont typeface="Helvetica Neue"/>
              <a:buNone/>
              <a:defRPr sz="2400" b="1" i="0" u="none" strike="noStrike" cap="none">
                <a:solidFill>
                  <a:srgbClr val="000000"/>
                </a:solidFill>
                <a:latin typeface="Helvetica Neue"/>
                <a:ea typeface="Helvetica Neue"/>
                <a:cs typeface="Helvetica Neue"/>
                <a:sym typeface="Helvetica Neue"/>
              </a:defRPr>
            </a:lvl5pPr>
            <a:lvl6pPr marR="0" lvl="5" algn="l">
              <a:lnSpc>
                <a:spcPct val="100000"/>
              </a:lnSpc>
              <a:spcBef>
                <a:spcPts val="0"/>
              </a:spcBef>
              <a:spcAft>
                <a:spcPts val="0"/>
              </a:spcAft>
              <a:buClr>
                <a:srgbClr val="000000"/>
              </a:buClr>
              <a:buSzPts val="2400"/>
              <a:buFont typeface="Helvetica Neue"/>
              <a:buNone/>
              <a:defRPr sz="2400" b="1" i="0" u="none" strike="noStrike" cap="none">
                <a:solidFill>
                  <a:srgbClr val="000000"/>
                </a:solidFill>
                <a:latin typeface="Helvetica Neue"/>
                <a:ea typeface="Helvetica Neue"/>
                <a:cs typeface="Helvetica Neue"/>
                <a:sym typeface="Helvetica Neue"/>
              </a:defRPr>
            </a:lvl6pPr>
            <a:lvl7pPr marR="0" lvl="6" algn="l">
              <a:lnSpc>
                <a:spcPct val="100000"/>
              </a:lnSpc>
              <a:spcBef>
                <a:spcPts val="0"/>
              </a:spcBef>
              <a:spcAft>
                <a:spcPts val="0"/>
              </a:spcAft>
              <a:buClr>
                <a:srgbClr val="000000"/>
              </a:buClr>
              <a:buSzPts val="2400"/>
              <a:buFont typeface="Helvetica Neue"/>
              <a:buNone/>
              <a:defRPr sz="2400" b="1" i="0" u="none" strike="noStrike" cap="none">
                <a:solidFill>
                  <a:srgbClr val="000000"/>
                </a:solidFill>
                <a:latin typeface="Helvetica Neue"/>
                <a:ea typeface="Helvetica Neue"/>
                <a:cs typeface="Helvetica Neue"/>
                <a:sym typeface="Helvetica Neue"/>
              </a:defRPr>
            </a:lvl7pPr>
            <a:lvl8pPr marR="0" lvl="7" algn="l">
              <a:lnSpc>
                <a:spcPct val="100000"/>
              </a:lnSpc>
              <a:spcBef>
                <a:spcPts val="0"/>
              </a:spcBef>
              <a:spcAft>
                <a:spcPts val="0"/>
              </a:spcAft>
              <a:buClr>
                <a:srgbClr val="000000"/>
              </a:buClr>
              <a:buSzPts val="2400"/>
              <a:buFont typeface="Helvetica Neue"/>
              <a:buNone/>
              <a:defRPr sz="2400" b="1" i="0" u="none" strike="noStrike" cap="none">
                <a:solidFill>
                  <a:srgbClr val="000000"/>
                </a:solidFill>
                <a:latin typeface="Helvetica Neue"/>
                <a:ea typeface="Helvetica Neue"/>
                <a:cs typeface="Helvetica Neue"/>
                <a:sym typeface="Helvetica Neue"/>
              </a:defRPr>
            </a:lvl8pPr>
            <a:lvl9pPr marR="0" lvl="8" algn="l">
              <a:lnSpc>
                <a:spcPct val="100000"/>
              </a:lnSpc>
              <a:spcBef>
                <a:spcPts val="0"/>
              </a:spcBef>
              <a:spcAft>
                <a:spcPts val="0"/>
              </a:spcAft>
              <a:buClr>
                <a:srgbClr val="000000"/>
              </a:buClr>
              <a:buSzPts val="2400"/>
              <a:buFont typeface="Helvetica Neue"/>
              <a:buNone/>
              <a:defRPr sz="2400" b="1" i="0" u="none" strike="noStrike" cap="none">
                <a:solidFill>
                  <a:srgbClr val="000000"/>
                </a:solidFill>
                <a:latin typeface="Helvetica Neue"/>
                <a:ea typeface="Helvetica Neue"/>
                <a:cs typeface="Helvetica Neue"/>
                <a:sym typeface="Helvetica Neue"/>
              </a:defRPr>
            </a:lvl9pPr>
          </a:lstStyle>
          <a:p>
            <a:endParaRPr/>
          </a:p>
        </p:txBody>
      </p:sp>
      <p:sp>
        <p:nvSpPr>
          <p:cNvPr id="98" name="Google Shape;98;p39"/>
          <p:cNvSpPr txBox="1">
            <a:spLocks noGrp="1"/>
          </p:cNvSpPr>
          <p:nvPr>
            <p:ph type="sldNum" idx="12"/>
          </p:nvPr>
        </p:nvSpPr>
        <p:spPr>
          <a:xfrm>
            <a:off x="8483374" y="4840498"/>
            <a:ext cx="4959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1" i="0" u="none" strike="noStrike" cap="none">
                <a:solidFill>
                  <a:srgbClr val="000D55"/>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800"/>
              <a:buFont typeface="Arial"/>
              <a:buNone/>
              <a:defRPr sz="800" b="1" i="0" u="none" strike="noStrike" cap="none">
                <a:solidFill>
                  <a:srgbClr val="000D55"/>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800"/>
              <a:buFont typeface="Arial"/>
              <a:buNone/>
              <a:defRPr sz="800" b="1" i="0" u="none" strike="noStrike" cap="none">
                <a:solidFill>
                  <a:srgbClr val="000D55"/>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800"/>
              <a:buFont typeface="Arial"/>
              <a:buNone/>
              <a:defRPr sz="800" b="1" i="0" u="none" strike="noStrike" cap="none">
                <a:solidFill>
                  <a:srgbClr val="000D55"/>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800"/>
              <a:buFont typeface="Arial"/>
              <a:buNone/>
              <a:defRPr sz="800" b="1" i="0" u="none" strike="noStrike" cap="none">
                <a:solidFill>
                  <a:srgbClr val="000D55"/>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800"/>
              <a:buFont typeface="Arial"/>
              <a:buNone/>
              <a:defRPr sz="800" b="1" i="0" u="none" strike="noStrike" cap="none">
                <a:solidFill>
                  <a:srgbClr val="000D55"/>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800"/>
              <a:buFont typeface="Arial"/>
              <a:buNone/>
              <a:defRPr sz="800" b="1" i="0" u="none" strike="noStrike" cap="none">
                <a:solidFill>
                  <a:srgbClr val="000D55"/>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800"/>
              <a:buFont typeface="Arial"/>
              <a:buNone/>
              <a:defRPr sz="800" b="1" i="0" u="none" strike="noStrike" cap="none">
                <a:solidFill>
                  <a:srgbClr val="000D55"/>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800"/>
              <a:buFont typeface="Arial"/>
              <a:buNone/>
              <a:defRPr sz="800" b="1" i="0" u="none" strike="noStrike" cap="none">
                <a:solidFill>
                  <a:srgbClr val="000D55"/>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cxnSp>
        <p:nvCxnSpPr>
          <p:cNvPr id="99" name="Google Shape;99;p39"/>
          <p:cNvCxnSpPr/>
          <p:nvPr/>
        </p:nvCxnSpPr>
        <p:spPr>
          <a:xfrm>
            <a:off x="103369" y="4808006"/>
            <a:ext cx="88902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0"/>
        <p:cNvGrpSpPr/>
        <p:nvPr/>
      </p:nvGrpSpPr>
      <p:grpSpPr>
        <a:xfrm>
          <a:off x="0" y="0"/>
          <a:ext cx="0" cy="0"/>
          <a:chOff x="0" y="0"/>
          <a:chExt cx="0" cy="0"/>
        </a:xfrm>
      </p:grpSpPr>
      <p:sp>
        <p:nvSpPr>
          <p:cNvPr id="101" name="Google Shape;101;p81"/>
          <p:cNvSpPr txBox="1">
            <a:spLocks noGrp="1"/>
          </p:cNvSpPr>
          <p:nvPr>
            <p:ph type="ctrTitle"/>
          </p:nvPr>
        </p:nvSpPr>
        <p:spPr>
          <a:xfrm>
            <a:off x="311700" y="1970119"/>
            <a:ext cx="7753200" cy="864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900"/>
              <a:buFont typeface="Helvetica Neue"/>
              <a:buNone/>
              <a:defRPr sz="3900" b="1">
                <a:latin typeface="Helvetica Neue"/>
                <a:ea typeface="Helvetica Neue"/>
                <a:cs typeface="Helvetica Neue"/>
                <a:sym typeface="Helvetica Neue"/>
              </a:defRPr>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a:endParaRPr/>
          </a:p>
        </p:txBody>
      </p:sp>
      <p:sp>
        <p:nvSpPr>
          <p:cNvPr id="102" name="Google Shape;102;p81"/>
          <p:cNvSpPr txBox="1">
            <a:spLocks noGrp="1"/>
          </p:cNvSpPr>
          <p:nvPr>
            <p:ph type="subTitle" idx="1"/>
          </p:nvPr>
        </p:nvSpPr>
        <p:spPr>
          <a:xfrm>
            <a:off x="356906" y="2783927"/>
            <a:ext cx="8520600" cy="546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2300"/>
              <a:buFont typeface="Helvetica Neue"/>
              <a:buNone/>
              <a:defRPr sz="2300">
                <a:solidFill>
                  <a:srgbClr val="000000"/>
                </a:solidFill>
                <a:latin typeface="Helvetica Neue"/>
                <a:ea typeface="Helvetica Neue"/>
                <a:cs typeface="Helvetica Neue"/>
                <a:sym typeface="Helvetica Neue"/>
              </a:defRPr>
            </a:lvl1pPr>
            <a:lvl2pPr lvl="1" algn="l">
              <a:lnSpc>
                <a:spcPct val="100000"/>
              </a:lnSpc>
              <a:spcBef>
                <a:spcPts val="0"/>
              </a:spcBef>
              <a:spcAft>
                <a:spcPts val="0"/>
              </a:spcAft>
              <a:buClr>
                <a:srgbClr val="000000"/>
              </a:buClr>
              <a:buSzPts val="2300"/>
              <a:buFont typeface="Helvetica Neue"/>
              <a:buNone/>
              <a:defRPr sz="2300">
                <a:solidFill>
                  <a:srgbClr val="000000"/>
                </a:solidFill>
                <a:latin typeface="Helvetica Neue"/>
                <a:ea typeface="Helvetica Neue"/>
                <a:cs typeface="Helvetica Neue"/>
                <a:sym typeface="Helvetica Neue"/>
              </a:defRPr>
            </a:lvl2pPr>
            <a:lvl3pPr lvl="2" algn="l">
              <a:lnSpc>
                <a:spcPct val="100000"/>
              </a:lnSpc>
              <a:spcBef>
                <a:spcPts val="0"/>
              </a:spcBef>
              <a:spcAft>
                <a:spcPts val="0"/>
              </a:spcAft>
              <a:buClr>
                <a:srgbClr val="000000"/>
              </a:buClr>
              <a:buSzPts val="2300"/>
              <a:buFont typeface="Helvetica Neue"/>
              <a:buNone/>
              <a:defRPr sz="2300">
                <a:solidFill>
                  <a:srgbClr val="000000"/>
                </a:solidFill>
                <a:latin typeface="Helvetica Neue"/>
                <a:ea typeface="Helvetica Neue"/>
                <a:cs typeface="Helvetica Neue"/>
                <a:sym typeface="Helvetica Neue"/>
              </a:defRPr>
            </a:lvl3pPr>
            <a:lvl4pPr lvl="3" algn="l">
              <a:lnSpc>
                <a:spcPct val="100000"/>
              </a:lnSpc>
              <a:spcBef>
                <a:spcPts val="0"/>
              </a:spcBef>
              <a:spcAft>
                <a:spcPts val="0"/>
              </a:spcAft>
              <a:buClr>
                <a:srgbClr val="000000"/>
              </a:buClr>
              <a:buSzPts val="2300"/>
              <a:buFont typeface="Helvetica Neue"/>
              <a:buNone/>
              <a:defRPr sz="2300">
                <a:solidFill>
                  <a:srgbClr val="000000"/>
                </a:solidFill>
                <a:latin typeface="Helvetica Neue"/>
                <a:ea typeface="Helvetica Neue"/>
                <a:cs typeface="Helvetica Neue"/>
                <a:sym typeface="Helvetica Neue"/>
              </a:defRPr>
            </a:lvl4pPr>
            <a:lvl5pPr lvl="4" algn="l">
              <a:lnSpc>
                <a:spcPct val="100000"/>
              </a:lnSpc>
              <a:spcBef>
                <a:spcPts val="0"/>
              </a:spcBef>
              <a:spcAft>
                <a:spcPts val="0"/>
              </a:spcAft>
              <a:buClr>
                <a:srgbClr val="000000"/>
              </a:buClr>
              <a:buSzPts val="2300"/>
              <a:buFont typeface="Helvetica Neue"/>
              <a:buNone/>
              <a:defRPr sz="2300">
                <a:solidFill>
                  <a:srgbClr val="000000"/>
                </a:solidFill>
                <a:latin typeface="Helvetica Neue"/>
                <a:ea typeface="Helvetica Neue"/>
                <a:cs typeface="Helvetica Neue"/>
                <a:sym typeface="Helvetica Neue"/>
              </a:defRPr>
            </a:lvl5pPr>
            <a:lvl6pPr lvl="5" algn="l">
              <a:lnSpc>
                <a:spcPct val="100000"/>
              </a:lnSpc>
              <a:spcBef>
                <a:spcPts val="0"/>
              </a:spcBef>
              <a:spcAft>
                <a:spcPts val="0"/>
              </a:spcAft>
              <a:buClr>
                <a:srgbClr val="000000"/>
              </a:buClr>
              <a:buSzPts val="2300"/>
              <a:buFont typeface="Helvetica Neue"/>
              <a:buNone/>
              <a:defRPr sz="2300">
                <a:solidFill>
                  <a:srgbClr val="000000"/>
                </a:solidFill>
                <a:latin typeface="Helvetica Neue"/>
                <a:ea typeface="Helvetica Neue"/>
                <a:cs typeface="Helvetica Neue"/>
                <a:sym typeface="Helvetica Neue"/>
              </a:defRPr>
            </a:lvl6pPr>
            <a:lvl7pPr lvl="6" algn="l">
              <a:lnSpc>
                <a:spcPct val="100000"/>
              </a:lnSpc>
              <a:spcBef>
                <a:spcPts val="0"/>
              </a:spcBef>
              <a:spcAft>
                <a:spcPts val="0"/>
              </a:spcAft>
              <a:buClr>
                <a:srgbClr val="000000"/>
              </a:buClr>
              <a:buSzPts val="2300"/>
              <a:buFont typeface="Helvetica Neue"/>
              <a:buNone/>
              <a:defRPr sz="2300">
                <a:solidFill>
                  <a:srgbClr val="000000"/>
                </a:solidFill>
                <a:latin typeface="Helvetica Neue"/>
                <a:ea typeface="Helvetica Neue"/>
                <a:cs typeface="Helvetica Neue"/>
                <a:sym typeface="Helvetica Neue"/>
              </a:defRPr>
            </a:lvl7pPr>
            <a:lvl8pPr lvl="7" algn="l">
              <a:lnSpc>
                <a:spcPct val="100000"/>
              </a:lnSpc>
              <a:spcBef>
                <a:spcPts val="0"/>
              </a:spcBef>
              <a:spcAft>
                <a:spcPts val="0"/>
              </a:spcAft>
              <a:buClr>
                <a:srgbClr val="000000"/>
              </a:buClr>
              <a:buSzPts val="2300"/>
              <a:buFont typeface="Helvetica Neue"/>
              <a:buNone/>
              <a:defRPr sz="2300">
                <a:solidFill>
                  <a:srgbClr val="000000"/>
                </a:solidFill>
                <a:latin typeface="Helvetica Neue"/>
                <a:ea typeface="Helvetica Neue"/>
                <a:cs typeface="Helvetica Neue"/>
                <a:sym typeface="Helvetica Neue"/>
              </a:defRPr>
            </a:lvl8pPr>
            <a:lvl9pPr lvl="8" algn="l">
              <a:lnSpc>
                <a:spcPct val="100000"/>
              </a:lnSpc>
              <a:spcBef>
                <a:spcPts val="0"/>
              </a:spcBef>
              <a:spcAft>
                <a:spcPts val="0"/>
              </a:spcAft>
              <a:buClr>
                <a:srgbClr val="000000"/>
              </a:buClr>
              <a:buSzPts val="2300"/>
              <a:buFont typeface="Helvetica Neue"/>
              <a:buNone/>
              <a:defRPr sz="2300">
                <a:solidFill>
                  <a:srgbClr val="000000"/>
                </a:solidFill>
                <a:latin typeface="Helvetica Neue"/>
                <a:ea typeface="Helvetica Neue"/>
                <a:cs typeface="Helvetica Neue"/>
                <a:sym typeface="Helvetica Neue"/>
              </a:defRPr>
            </a:lvl9pPr>
          </a:lstStyle>
          <a:p>
            <a:endParaRPr/>
          </a:p>
        </p:txBody>
      </p:sp>
      <p:sp>
        <p:nvSpPr>
          <p:cNvPr id="103" name="Google Shape;103;p8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4"/>
        <p:cNvGrpSpPr/>
        <p:nvPr/>
      </p:nvGrpSpPr>
      <p:grpSpPr>
        <a:xfrm>
          <a:off x="0" y="0"/>
          <a:ext cx="0" cy="0"/>
          <a:chOff x="0" y="0"/>
          <a:chExt cx="0" cy="0"/>
        </a:xfrm>
      </p:grpSpPr>
      <p:sp>
        <p:nvSpPr>
          <p:cNvPr id="105" name="Google Shape;105;p82"/>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Font typeface="Helvetica Neue"/>
              <a:buNone/>
              <a:defRPr sz="3600">
                <a:latin typeface="Helvetica Neue"/>
                <a:ea typeface="Helvetica Neue"/>
                <a:cs typeface="Helvetica Neue"/>
                <a:sym typeface="Helvetica Neu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06" name="Google Shape;106;p8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7"/>
        <p:cNvGrpSpPr/>
        <p:nvPr/>
      </p:nvGrpSpPr>
      <p:grpSpPr>
        <a:xfrm>
          <a:off x="0" y="0"/>
          <a:ext cx="0" cy="0"/>
          <a:chOff x="0" y="0"/>
          <a:chExt cx="0" cy="0"/>
        </a:xfrm>
      </p:grpSpPr>
      <p:sp>
        <p:nvSpPr>
          <p:cNvPr id="108" name="Google Shape;108;p8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Font typeface="Helvetica Neue"/>
              <a:buNone/>
              <a:defRPr b="1">
                <a:latin typeface="Helvetica Neue"/>
                <a:ea typeface="Helvetica Neue"/>
                <a:cs typeface="Helvetica Neue"/>
                <a:sym typeface="Helvetica Neue"/>
              </a:defRPr>
            </a:lvl1pPr>
            <a:lvl2pPr lvl="1" algn="l">
              <a:lnSpc>
                <a:spcPct val="100000"/>
              </a:lnSpc>
              <a:spcBef>
                <a:spcPts val="0"/>
              </a:spcBef>
              <a:spcAft>
                <a:spcPts val="0"/>
              </a:spcAft>
              <a:buSzPts val="2800"/>
              <a:buFont typeface="Helvetica Neue"/>
              <a:buNone/>
              <a:defRPr>
                <a:latin typeface="Helvetica Neue"/>
                <a:ea typeface="Helvetica Neue"/>
                <a:cs typeface="Helvetica Neue"/>
                <a:sym typeface="Helvetica Neue"/>
              </a:defRPr>
            </a:lvl2pPr>
            <a:lvl3pPr lvl="2" algn="l">
              <a:lnSpc>
                <a:spcPct val="100000"/>
              </a:lnSpc>
              <a:spcBef>
                <a:spcPts val="0"/>
              </a:spcBef>
              <a:spcAft>
                <a:spcPts val="0"/>
              </a:spcAft>
              <a:buSzPts val="2800"/>
              <a:buFont typeface="Helvetica Neue"/>
              <a:buNone/>
              <a:defRPr>
                <a:latin typeface="Helvetica Neue"/>
                <a:ea typeface="Helvetica Neue"/>
                <a:cs typeface="Helvetica Neue"/>
                <a:sym typeface="Helvetica Neue"/>
              </a:defRPr>
            </a:lvl3pPr>
            <a:lvl4pPr lvl="3" algn="l">
              <a:lnSpc>
                <a:spcPct val="100000"/>
              </a:lnSpc>
              <a:spcBef>
                <a:spcPts val="0"/>
              </a:spcBef>
              <a:spcAft>
                <a:spcPts val="0"/>
              </a:spcAft>
              <a:buSzPts val="2800"/>
              <a:buFont typeface="Helvetica Neue"/>
              <a:buNone/>
              <a:defRPr>
                <a:latin typeface="Helvetica Neue"/>
                <a:ea typeface="Helvetica Neue"/>
                <a:cs typeface="Helvetica Neue"/>
                <a:sym typeface="Helvetica Neue"/>
              </a:defRPr>
            </a:lvl4pPr>
            <a:lvl5pPr lvl="4" algn="l">
              <a:lnSpc>
                <a:spcPct val="100000"/>
              </a:lnSpc>
              <a:spcBef>
                <a:spcPts val="0"/>
              </a:spcBef>
              <a:spcAft>
                <a:spcPts val="0"/>
              </a:spcAft>
              <a:buSzPts val="2800"/>
              <a:buFont typeface="Helvetica Neue"/>
              <a:buNone/>
              <a:defRPr>
                <a:latin typeface="Helvetica Neue"/>
                <a:ea typeface="Helvetica Neue"/>
                <a:cs typeface="Helvetica Neue"/>
                <a:sym typeface="Helvetica Neue"/>
              </a:defRPr>
            </a:lvl5pPr>
            <a:lvl6pPr lvl="5" algn="l">
              <a:lnSpc>
                <a:spcPct val="100000"/>
              </a:lnSpc>
              <a:spcBef>
                <a:spcPts val="0"/>
              </a:spcBef>
              <a:spcAft>
                <a:spcPts val="0"/>
              </a:spcAft>
              <a:buSzPts val="2800"/>
              <a:buFont typeface="Helvetica Neue"/>
              <a:buNone/>
              <a:defRPr>
                <a:latin typeface="Helvetica Neue"/>
                <a:ea typeface="Helvetica Neue"/>
                <a:cs typeface="Helvetica Neue"/>
                <a:sym typeface="Helvetica Neue"/>
              </a:defRPr>
            </a:lvl6pPr>
            <a:lvl7pPr lvl="6" algn="l">
              <a:lnSpc>
                <a:spcPct val="100000"/>
              </a:lnSpc>
              <a:spcBef>
                <a:spcPts val="0"/>
              </a:spcBef>
              <a:spcAft>
                <a:spcPts val="0"/>
              </a:spcAft>
              <a:buSzPts val="2800"/>
              <a:buFont typeface="Helvetica Neue"/>
              <a:buNone/>
              <a:defRPr>
                <a:latin typeface="Helvetica Neue"/>
                <a:ea typeface="Helvetica Neue"/>
                <a:cs typeface="Helvetica Neue"/>
                <a:sym typeface="Helvetica Neue"/>
              </a:defRPr>
            </a:lvl7pPr>
            <a:lvl8pPr lvl="7" algn="l">
              <a:lnSpc>
                <a:spcPct val="100000"/>
              </a:lnSpc>
              <a:spcBef>
                <a:spcPts val="0"/>
              </a:spcBef>
              <a:spcAft>
                <a:spcPts val="0"/>
              </a:spcAft>
              <a:buSzPts val="2800"/>
              <a:buFont typeface="Helvetica Neue"/>
              <a:buNone/>
              <a:defRPr>
                <a:latin typeface="Helvetica Neue"/>
                <a:ea typeface="Helvetica Neue"/>
                <a:cs typeface="Helvetica Neue"/>
                <a:sym typeface="Helvetica Neue"/>
              </a:defRPr>
            </a:lvl8pPr>
            <a:lvl9pPr lvl="8" algn="l">
              <a:lnSpc>
                <a:spcPct val="100000"/>
              </a:lnSpc>
              <a:spcBef>
                <a:spcPts val="0"/>
              </a:spcBef>
              <a:spcAft>
                <a:spcPts val="0"/>
              </a:spcAft>
              <a:buSzPts val="2800"/>
              <a:buFont typeface="Helvetica Neue"/>
              <a:buNone/>
              <a:defRPr>
                <a:latin typeface="Helvetica Neue"/>
                <a:ea typeface="Helvetica Neue"/>
                <a:cs typeface="Helvetica Neue"/>
                <a:sym typeface="Helvetica Neue"/>
              </a:defRPr>
            </a:lvl9pPr>
          </a:lstStyle>
          <a:p>
            <a:endParaRPr/>
          </a:p>
        </p:txBody>
      </p:sp>
      <p:sp>
        <p:nvSpPr>
          <p:cNvPr id="109" name="Google Shape;109;p8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Font typeface="Helvetica Neue"/>
              <a:buChar char="●"/>
              <a:defRPr>
                <a:latin typeface="Helvetica Neue"/>
                <a:ea typeface="Helvetica Neue"/>
                <a:cs typeface="Helvetica Neue"/>
                <a:sym typeface="Helvetica Neue"/>
              </a:defRPr>
            </a:lvl1pPr>
            <a:lvl2pPr marL="914400" lvl="1" indent="-317500" algn="l">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2pPr>
            <a:lvl3pPr marL="1371600" lvl="2" indent="-317500" algn="l">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3pPr>
            <a:lvl4pPr marL="1828800" lvl="3" indent="-317500" algn="l">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4pPr>
            <a:lvl5pPr marL="2286000" lvl="4" indent="-317500" algn="l">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5pPr>
            <a:lvl6pPr marL="2743200" lvl="5" indent="-317500" algn="l">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6pPr>
            <a:lvl7pPr marL="3200400" lvl="6" indent="-317500" algn="l">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7pPr>
            <a:lvl8pPr marL="3657600" lvl="7" indent="-317500" algn="l">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8pPr>
            <a:lvl9pPr marL="4114800" lvl="8" indent="-317500" algn="l">
              <a:lnSpc>
                <a:spcPct val="115000"/>
              </a:lnSpc>
              <a:spcBef>
                <a:spcPts val="1600"/>
              </a:spcBef>
              <a:spcAft>
                <a:spcPts val="1600"/>
              </a:spcAft>
              <a:buSzPts val="1400"/>
              <a:buFont typeface="Helvetica Neue"/>
              <a:buChar char="■"/>
              <a:defRPr>
                <a:latin typeface="Helvetica Neue"/>
                <a:ea typeface="Helvetica Neue"/>
                <a:cs typeface="Helvetica Neue"/>
                <a:sym typeface="Helvetica Neue"/>
              </a:defRPr>
            </a:lvl9pPr>
          </a:lstStyle>
          <a:p>
            <a:endParaRPr/>
          </a:p>
        </p:txBody>
      </p:sp>
      <p:sp>
        <p:nvSpPr>
          <p:cNvPr id="110" name="Google Shape;110;p8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1"/>
        <p:cNvGrpSpPr/>
        <p:nvPr/>
      </p:nvGrpSpPr>
      <p:grpSpPr>
        <a:xfrm>
          <a:off x="0" y="0"/>
          <a:ext cx="0" cy="0"/>
          <a:chOff x="0" y="0"/>
          <a:chExt cx="0" cy="0"/>
        </a:xfrm>
      </p:grpSpPr>
      <p:sp>
        <p:nvSpPr>
          <p:cNvPr id="112" name="Google Shape;112;p8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Font typeface="Helvetica Neue"/>
              <a:buNone/>
              <a:defRPr b="1">
                <a:latin typeface="Helvetica Neue"/>
                <a:ea typeface="Helvetica Neue"/>
                <a:cs typeface="Helvetica Neue"/>
                <a:sym typeface="Helvetica Neu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13" name="Google Shape;113;p8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4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5" name="Google Shape;15;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4"/>
        <p:cNvGrpSpPr/>
        <p:nvPr/>
      </p:nvGrpSpPr>
      <p:grpSpPr>
        <a:xfrm>
          <a:off x="0" y="0"/>
          <a:ext cx="0" cy="0"/>
          <a:chOff x="0" y="0"/>
          <a:chExt cx="0" cy="0"/>
        </a:xfrm>
      </p:grpSpPr>
      <p:sp>
        <p:nvSpPr>
          <p:cNvPr id="115" name="Google Shape;115;p85"/>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Helvetica Neue"/>
              <a:buNone/>
              <a:defRPr sz="2400" b="1">
                <a:latin typeface="Helvetica Neue"/>
                <a:ea typeface="Helvetica Neue"/>
                <a:cs typeface="Helvetica Neue"/>
                <a:sym typeface="Helvetica Neu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16" name="Google Shape;116;p85"/>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Font typeface="Helvetica Neue"/>
              <a:buChar char="●"/>
              <a:defRPr sz="1200">
                <a:latin typeface="Helvetica Neue"/>
                <a:ea typeface="Helvetica Neue"/>
                <a:cs typeface="Helvetica Neue"/>
                <a:sym typeface="Helvetica Neue"/>
              </a:defRPr>
            </a:lvl1pPr>
            <a:lvl2pPr marL="914400" lvl="1" indent="-304800" algn="l">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2pPr>
            <a:lvl3pPr marL="1371600" lvl="2" indent="-304800" algn="l">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3pPr>
            <a:lvl4pPr marL="1828800" lvl="3" indent="-304800" algn="l">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4pPr>
            <a:lvl5pPr marL="2286000" lvl="4" indent="-304800" algn="l">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5pPr>
            <a:lvl6pPr marL="2743200" lvl="5" indent="-304800" algn="l">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6pPr>
            <a:lvl7pPr marL="3200400" lvl="6" indent="-304800" algn="l">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7pPr>
            <a:lvl8pPr marL="3657600" lvl="7" indent="-304800" algn="l">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8pPr>
            <a:lvl9pPr marL="4114800" lvl="8" indent="-304800" algn="l">
              <a:lnSpc>
                <a:spcPct val="115000"/>
              </a:lnSpc>
              <a:spcBef>
                <a:spcPts val="1600"/>
              </a:spcBef>
              <a:spcAft>
                <a:spcPts val="1600"/>
              </a:spcAft>
              <a:buSzPts val="1200"/>
              <a:buFont typeface="Helvetica Neue"/>
              <a:buChar char="■"/>
              <a:defRPr sz="1200">
                <a:latin typeface="Helvetica Neue"/>
                <a:ea typeface="Helvetica Neue"/>
                <a:cs typeface="Helvetica Neue"/>
                <a:sym typeface="Helvetica Neue"/>
              </a:defRPr>
            </a:lvl9pPr>
          </a:lstStyle>
          <a:p>
            <a:endParaRPr/>
          </a:p>
        </p:txBody>
      </p:sp>
      <p:sp>
        <p:nvSpPr>
          <p:cNvPr id="117" name="Google Shape;117;p8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8"/>
        <p:cNvGrpSpPr/>
        <p:nvPr/>
      </p:nvGrpSpPr>
      <p:grpSpPr>
        <a:xfrm>
          <a:off x="0" y="0"/>
          <a:ext cx="0" cy="0"/>
          <a:chOff x="0" y="0"/>
          <a:chExt cx="0" cy="0"/>
        </a:xfrm>
      </p:grpSpPr>
      <p:sp>
        <p:nvSpPr>
          <p:cNvPr id="119" name="Google Shape;119;p8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86"/>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21" name="Google Shape;121;p86"/>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22" name="Google Shape;122;p86"/>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23" name="Google Shape;123;p8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4"/>
        <p:cNvGrpSpPr/>
        <p:nvPr/>
      </p:nvGrpSpPr>
      <p:grpSpPr>
        <a:xfrm>
          <a:off x="0" y="0"/>
          <a:ext cx="0" cy="0"/>
          <a:chOff x="0" y="0"/>
          <a:chExt cx="0" cy="0"/>
        </a:xfrm>
      </p:grpSpPr>
      <p:sp>
        <p:nvSpPr>
          <p:cNvPr id="125" name="Google Shape;125;p87"/>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126" name="Google Shape;126;p8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7"/>
        <p:cNvGrpSpPr/>
        <p:nvPr/>
      </p:nvGrpSpPr>
      <p:grpSpPr>
        <a:xfrm>
          <a:off x="0" y="0"/>
          <a:ext cx="0" cy="0"/>
          <a:chOff x="0" y="0"/>
          <a:chExt cx="0" cy="0"/>
        </a:xfrm>
      </p:grpSpPr>
      <p:sp>
        <p:nvSpPr>
          <p:cNvPr id="128" name="Google Shape;128;p88"/>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29" name="Google Shape;129;p88"/>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130" name="Google Shape;130;p8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1"/>
        <p:cNvGrpSpPr/>
        <p:nvPr/>
      </p:nvGrpSpPr>
      <p:grpSpPr>
        <a:xfrm>
          <a:off x="0" y="0"/>
          <a:ext cx="0" cy="0"/>
          <a:chOff x="0" y="0"/>
          <a:chExt cx="0" cy="0"/>
        </a:xfrm>
      </p:grpSpPr>
      <p:sp>
        <p:nvSpPr>
          <p:cNvPr id="132" name="Google Shape;132;p8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ntents slide layout">
  <p:cSld name="Contents slide layout">
    <p:spTree>
      <p:nvGrpSpPr>
        <p:cNvPr id="1" name="Shape 133"/>
        <p:cNvGrpSpPr/>
        <p:nvPr/>
      </p:nvGrpSpPr>
      <p:grpSpPr>
        <a:xfrm>
          <a:off x="0" y="0"/>
          <a:ext cx="0" cy="0"/>
          <a:chOff x="0" y="0"/>
          <a:chExt cx="0" cy="0"/>
        </a:xfrm>
      </p:grpSpPr>
      <p:sp>
        <p:nvSpPr>
          <p:cNvPr id="134" name="Google Shape;134;p90"/>
          <p:cNvSpPr txBox="1">
            <a:spLocks noGrp="1"/>
          </p:cNvSpPr>
          <p:nvPr>
            <p:ph type="body" idx="1"/>
          </p:nvPr>
        </p:nvSpPr>
        <p:spPr>
          <a:xfrm>
            <a:off x="242647" y="254632"/>
            <a:ext cx="8679900" cy="543300"/>
          </a:xfrm>
          <a:prstGeom prst="rect">
            <a:avLst/>
          </a:prstGeom>
          <a:noFill/>
          <a:ln>
            <a:noFill/>
          </a:ln>
        </p:spPr>
        <p:txBody>
          <a:bodyPr spcFirstLastPara="1" wrap="square" lIns="68575" tIns="34275" rIns="68575" bIns="34275" anchor="ctr" anchorCtr="0">
            <a:noAutofit/>
          </a:bodyPr>
          <a:lstStyle>
            <a:lvl1pPr marL="457200" marR="0" lvl="0" indent="-228600" algn="ctr">
              <a:lnSpc>
                <a:spcPct val="90000"/>
              </a:lnSpc>
              <a:spcBef>
                <a:spcPts val="800"/>
              </a:spcBef>
              <a:spcAft>
                <a:spcPts val="0"/>
              </a:spcAft>
              <a:buClr>
                <a:srgbClr val="262626"/>
              </a:buClr>
              <a:buSzPts val="4100"/>
              <a:buFont typeface="Arial"/>
              <a:buNone/>
              <a:defRPr sz="4100" b="0" i="0" u="none" strike="noStrike" cap="none">
                <a:solidFill>
                  <a:srgbClr val="262626"/>
                </a:solidFill>
                <a:latin typeface="Arial"/>
                <a:ea typeface="Arial"/>
                <a:cs typeface="Arial"/>
                <a:sym typeface="Arial"/>
              </a:defRPr>
            </a:lvl1pPr>
            <a:lvl2pPr marL="914400" marR="0" lvl="1" indent="-342900" algn="l">
              <a:lnSpc>
                <a:spcPct val="90000"/>
              </a:lnSpc>
              <a:spcBef>
                <a:spcPts val="1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a:lnSpc>
                <a:spcPct val="90000"/>
              </a:lnSpc>
              <a:spcBef>
                <a:spcPts val="16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a:lnSpc>
                <a:spcPct val="90000"/>
              </a:lnSpc>
              <a:spcBef>
                <a:spcPts val="1600"/>
              </a:spcBef>
              <a:spcAft>
                <a:spcPts val="160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35" name="Google Shape;135;p9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262626"/>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262626"/>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262626"/>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262626"/>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262626"/>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262626"/>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262626"/>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262626"/>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26262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_Image slide layout">
  <p:cSld name="1_Image slide layout">
    <p:spTree>
      <p:nvGrpSpPr>
        <p:cNvPr id="1" name="Shape 136"/>
        <p:cNvGrpSpPr/>
        <p:nvPr/>
      </p:nvGrpSpPr>
      <p:grpSpPr>
        <a:xfrm>
          <a:off x="0" y="0"/>
          <a:ext cx="0" cy="0"/>
          <a:chOff x="0" y="0"/>
          <a:chExt cx="0" cy="0"/>
        </a:xfrm>
      </p:grpSpPr>
      <p:sp>
        <p:nvSpPr>
          <p:cNvPr id="137" name="Google Shape;137;p91"/>
          <p:cNvSpPr txBox="1">
            <a:spLocks noGrp="1"/>
          </p:cNvSpPr>
          <p:nvPr>
            <p:ph type="body" idx="1"/>
          </p:nvPr>
        </p:nvSpPr>
        <p:spPr>
          <a:xfrm>
            <a:off x="242647" y="254632"/>
            <a:ext cx="8679900" cy="543300"/>
          </a:xfrm>
          <a:prstGeom prst="rect">
            <a:avLst/>
          </a:prstGeom>
          <a:noFill/>
          <a:ln>
            <a:noFill/>
          </a:ln>
        </p:spPr>
        <p:txBody>
          <a:bodyPr spcFirstLastPara="1" wrap="square" lIns="68575" tIns="34275" rIns="68575" bIns="34275" anchor="ctr" anchorCtr="0">
            <a:noAutofit/>
          </a:bodyPr>
          <a:lstStyle>
            <a:lvl1pPr marL="457200" marR="0" lvl="0" indent="-228600" algn="ctr">
              <a:lnSpc>
                <a:spcPct val="90000"/>
              </a:lnSpc>
              <a:spcBef>
                <a:spcPts val="800"/>
              </a:spcBef>
              <a:spcAft>
                <a:spcPts val="0"/>
              </a:spcAft>
              <a:buClr>
                <a:srgbClr val="262626"/>
              </a:buClr>
              <a:buSzPts val="4100"/>
              <a:buFont typeface="Arial"/>
              <a:buNone/>
              <a:defRPr sz="4100" b="0" i="0" u="none" strike="noStrike" cap="none">
                <a:solidFill>
                  <a:srgbClr val="262626"/>
                </a:solidFill>
                <a:latin typeface="Arial"/>
                <a:ea typeface="Arial"/>
                <a:cs typeface="Arial"/>
                <a:sym typeface="Arial"/>
              </a:defRPr>
            </a:lvl1pPr>
            <a:lvl2pPr marL="914400" marR="0" lvl="1" indent="-342900" algn="l">
              <a:lnSpc>
                <a:spcPct val="90000"/>
              </a:lnSpc>
              <a:spcBef>
                <a:spcPts val="1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a:lnSpc>
                <a:spcPct val="90000"/>
              </a:lnSpc>
              <a:spcBef>
                <a:spcPts val="16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a:lnSpc>
                <a:spcPct val="90000"/>
              </a:lnSpc>
              <a:spcBef>
                <a:spcPts val="1600"/>
              </a:spcBef>
              <a:spcAft>
                <a:spcPts val="160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38" name="Google Shape;138;p91"/>
          <p:cNvSpPr>
            <a:spLocks noGrp="1"/>
          </p:cNvSpPr>
          <p:nvPr>
            <p:ph type="pic" idx="2"/>
          </p:nvPr>
        </p:nvSpPr>
        <p:spPr>
          <a:xfrm>
            <a:off x="0" y="1620499"/>
            <a:ext cx="9144000" cy="1877100"/>
          </a:xfrm>
          <a:prstGeom prst="rect">
            <a:avLst/>
          </a:prstGeom>
          <a:solidFill>
            <a:srgbClr val="F2F2F2"/>
          </a:solidFill>
          <a:ln>
            <a:noFill/>
          </a:ln>
        </p:spPr>
      </p:sp>
      <p:sp>
        <p:nvSpPr>
          <p:cNvPr id="139" name="Google Shape;139;p91"/>
          <p:cNvSpPr/>
          <p:nvPr/>
        </p:nvSpPr>
        <p:spPr>
          <a:xfrm>
            <a:off x="0" y="1520205"/>
            <a:ext cx="9144000" cy="54000"/>
          </a:xfrm>
          <a:prstGeom prst="rect">
            <a:avLst/>
          </a:prstGeom>
          <a:solidFill>
            <a:srgbClr val="0C465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0" name="Google Shape;140;p91"/>
          <p:cNvSpPr/>
          <p:nvPr/>
        </p:nvSpPr>
        <p:spPr>
          <a:xfrm>
            <a:off x="0" y="3543858"/>
            <a:ext cx="9144000" cy="54000"/>
          </a:xfrm>
          <a:prstGeom prst="rect">
            <a:avLst/>
          </a:prstGeom>
          <a:solidFill>
            <a:srgbClr val="0C465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1" name="Google Shape;141;p9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262626"/>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262626"/>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262626"/>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262626"/>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262626"/>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262626"/>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262626"/>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262626"/>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26262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_Image slide layout">
  <p:cSld name="2_Image slide layout">
    <p:spTree>
      <p:nvGrpSpPr>
        <p:cNvPr id="1" name="Shape 142"/>
        <p:cNvGrpSpPr/>
        <p:nvPr/>
      </p:nvGrpSpPr>
      <p:grpSpPr>
        <a:xfrm>
          <a:off x="0" y="0"/>
          <a:ext cx="0" cy="0"/>
          <a:chOff x="0" y="0"/>
          <a:chExt cx="0" cy="0"/>
        </a:xfrm>
      </p:grpSpPr>
      <p:sp>
        <p:nvSpPr>
          <p:cNvPr id="143" name="Google Shape;143;p92"/>
          <p:cNvSpPr txBox="1">
            <a:spLocks noGrp="1"/>
          </p:cNvSpPr>
          <p:nvPr>
            <p:ph type="body" idx="1"/>
          </p:nvPr>
        </p:nvSpPr>
        <p:spPr>
          <a:xfrm>
            <a:off x="242647" y="254632"/>
            <a:ext cx="8679900" cy="543300"/>
          </a:xfrm>
          <a:prstGeom prst="rect">
            <a:avLst/>
          </a:prstGeom>
          <a:noFill/>
          <a:ln>
            <a:noFill/>
          </a:ln>
        </p:spPr>
        <p:txBody>
          <a:bodyPr spcFirstLastPara="1" wrap="square" lIns="68575" tIns="34275" rIns="68575" bIns="34275" anchor="ctr" anchorCtr="0">
            <a:noAutofit/>
          </a:bodyPr>
          <a:lstStyle>
            <a:lvl1pPr marL="457200" marR="0" lvl="0" indent="-228600" algn="ctr">
              <a:lnSpc>
                <a:spcPct val="90000"/>
              </a:lnSpc>
              <a:spcBef>
                <a:spcPts val="800"/>
              </a:spcBef>
              <a:spcAft>
                <a:spcPts val="0"/>
              </a:spcAft>
              <a:buClr>
                <a:srgbClr val="262626"/>
              </a:buClr>
              <a:buSzPts val="4100"/>
              <a:buFont typeface="Arial"/>
              <a:buNone/>
              <a:defRPr sz="4100" b="0" i="0" u="none" strike="noStrike" cap="none">
                <a:solidFill>
                  <a:srgbClr val="262626"/>
                </a:solidFill>
                <a:latin typeface="Arial"/>
                <a:ea typeface="Arial"/>
                <a:cs typeface="Arial"/>
                <a:sym typeface="Arial"/>
              </a:defRPr>
            </a:lvl1pPr>
            <a:lvl2pPr marL="914400" marR="0" lvl="1" indent="-342900" algn="l">
              <a:lnSpc>
                <a:spcPct val="90000"/>
              </a:lnSpc>
              <a:spcBef>
                <a:spcPts val="1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a:lnSpc>
                <a:spcPct val="90000"/>
              </a:lnSpc>
              <a:spcBef>
                <a:spcPts val="16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a:lnSpc>
                <a:spcPct val="90000"/>
              </a:lnSpc>
              <a:spcBef>
                <a:spcPts val="1600"/>
              </a:spcBef>
              <a:spcAft>
                <a:spcPts val="160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44" name="Google Shape;144;p92"/>
          <p:cNvSpPr/>
          <p:nvPr/>
        </p:nvSpPr>
        <p:spPr>
          <a:xfrm>
            <a:off x="0" y="2247714"/>
            <a:ext cx="9144000" cy="14043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45" name="Google Shape;145;p92"/>
          <p:cNvGrpSpPr/>
          <p:nvPr/>
        </p:nvGrpSpPr>
        <p:grpSpPr>
          <a:xfrm>
            <a:off x="3572901" y="1165111"/>
            <a:ext cx="1998170" cy="3512641"/>
            <a:chOff x="445712" y="1449040"/>
            <a:chExt cx="2112900" cy="3924300"/>
          </a:xfrm>
        </p:grpSpPr>
        <p:sp>
          <p:nvSpPr>
            <p:cNvPr id="146" name="Google Shape;146;p92"/>
            <p:cNvSpPr/>
            <p:nvPr/>
          </p:nvSpPr>
          <p:spPr>
            <a:xfrm>
              <a:off x="445712" y="1449040"/>
              <a:ext cx="2112900" cy="3924300"/>
            </a:xfrm>
            <a:prstGeom prst="roundRect">
              <a:avLst>
                <a:gd name="adj" fmla="val 13580"/>
              </a:avLst>
            </a:prstGeom>
            <a:solidFill>
              <a:srgbClr val="26262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7" name="Google Shape;147;p92"/>
            <p:cNvSpPr/>
            <p:nvPr/>
          </p:nvSpPr>
          <p:spPr>
            <a:xfrm>
              <a:off x="1379920" y="1650572"/>
              <a:ext cx="216000" cy="34500"/>
            </a:xfrm>
            <a:prstGeom prst="rect">
              <a:avLst/>
            </a:prstGeom>
            <a:solidFill>
              <a:srgbClr val="B0B0B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48" name="Google Shape;148;p92"/>
            <p:cNvGrpSpPr/>
            <p:nvPr/>
          </p:nvGrpSpPr>
          <p:grpSpPr>
            <a:xfrm>
              <a:off x="1407683" y="5045752"/>
              <a:ext cx="211974" cy="211974"/>
              <a:chOff x="1549420" y="5712364"/>
              <a:chExt cx="312600" cy="312600"/>
            </a:xfrm>
          </p:grpSpPr>
          <p:sp>
            <p:nvSpPr>
              <p:cNvPr id="149" name="Google Shape;149;p92"/>
              <p:cNvSpPr/>
              <p:nvPr/>
            </p:nvSpPr>
            <p:spPr>
              <a:xfrm>
                <a:off x="1549420" y="5712364"/>
                <a:ext cx="312600" cy="312600"/>
              </a:xfrm>
              <a:prstGeom prst="ellipse">
                <a:avLst/>
              </a:prstGeom>
              <a:gradFill>
                <a:gsLst>
                  <a:gs pos="0">
                    <a:srgbClr val="0F0F0F"/>
                  </a:gs>
                  <a:gs pos="56000">
                    <a:srgbClr val="595959"/>
                  </a:gs>
                  <a:gs pos="91000">
                    <a:srgbClr val="7F7F7F"/>
                  </a:gs>
                  <a:gs pos="100000">
                    <a:srgbClr val="BFBFBF"/>
                  </a:gs>
                </a:gsLst>
                <a:lin ang="10800025" scaled="0"/>
              </a:gradFill>
              <a:ln w="12700" cap="flat" cmpd="sng">
                <a:solidFill>
                  <a:srgbClr val="26262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0" name="Google Shape;150;p92"/>
              <p:cNvSpPr/>
              <p:nvPr/>
            </p:nvSpPr>
            <p:spPr>
              <a:xfrm>
                <a:off x="1634225" y="5796647"/>
                <a:ext cx="143100" cy="144000"/>
              </a:xfrm>
              <a:prstGeom prst="roundRect">
                <a:avLst>
                  <a:gd name="adj" fmla="val 16667"/>
                </a:avLst>
              </a:prstGeom>
              <a:solidFill>
                <a:srgbClr val="737373"/>
              </a:solidFill>
              <a:ln w="9525" cap="flat" cmpd="sng">
                <a:solidFill>
                  <a:srgbClr val="B0B0B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151" name="Google Shape;151;p92"/>
          <p:cNvSpPr>
            <a:spLocks noGrp="1"/>
          </p:cNvSpPr>
          <p:nvPr>
            <p:ph type="pic" idx="2"/>
          </p:nvPr>
        </p:nvSpPr>
        <p:spPr>
          <a:xfrm>
            <a:off x="3713827" y="1473877"/>
            <a:ext cx="1716300" cy="2814900"/>
          </a:xfrm>
          <a:prstGeom prst="rect">
            <a:avLst/>
          </a:prstGeom>
          <a:solidFill>
            <a:srgbClr val="F2F2F2"/>
          </a:solidFill>
          <a:ln>
            <a:noFill/>
          </a:ln>
        </p:spPr>
      </p:sp>
      <p:sp>
        <p:nvSpPr>
          <p:cNvPr id="152" name="Google Shape;152;p9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262626"/>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262626"/>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262626"/>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262626"/>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262626"/>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262626"/>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262626"/>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262626"/>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26262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57"/>
        <p:cNvGrpSpPr/>
        <p:nvPr/>
      </p:nvGrpSpPr>
      <p:grpSpPr>
        <a:xfrm>
          <a:off x="0" y="0"/>
          <a:ext cx="0" cy="0"/>
          <a:chOff x="0" y="0"/>
          <a:chExt cx="0" cy="0"/>
        </a:xfrm>
      </p:grpSpPr>
      <p:grpSp>
        <p:nvGrpSpPr>
          <p:cNvPr id="158" name="Google Shape;158;p41"/>
          <p:cNvGrpSpPr/>
          <p:nvPr/>
        </p:nvGrpSpPr>
        <p:grpSpPr>
          <a:xfrm>
            <a:off x="9366890" y="1358009"/>
            <a:ext cx="1619550" cy="2427525"/>
            <a:chOff x="9358009" y="1999033"/>
            <a:chExt cx="2159400" cy="3236700"/>
          </a:xfrm>
        </p:grpSpPr>
        <p:sp>
          <p:nvSpPr>
            <p:cNvPr id="159" name="Google Shape;159;p41"/>
            <p:cNvSpPr/>
            <p:nvPr/>
          </p:nvSpPr>
          <p:spPr>
            <a:xfrm>
              <a:off x="9358009" y="1999033"/>
              <a:ext cx="2159400" cy="32367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100"/>
                <a:buFont typeface="Calibri"/>
                <a:buNone/>
              </a:pPr>
              <a:endParaRPr sz="1100" b="0" i="0" u="none" strike="noStrike" cap="none">
                <a:solidFill>
                  <a:schemeClr val="lt1"/>
                </a:solidFill>
                <a:latin typeface="Arial"/>
                <a:ea typeface="Arial"/>
                <a:cs typeface="Arial"/>
                <a:sym typeface="Arial"/>
              </a:endParaRPr>
            </a:p>
          </p:txBody>
        </p:sp>
        <p:sp>
          <p:nvSpPr>
            <p:cNvPr id="160" name="Google Shape;160;p41"/>
            <p:cNvSpPr txBox="1"/>
            <p:nvPr/>
          </p:nvSpPr>
          <p:spPr>
            <a:xfrm>
              <a:off x="9358009" y="2160397"/>
              <a:ext cx="2159400" cy="3078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959"/>
                </a:buClr>
                <a:buSzPts val="1100"/>
                <a:buFont typeface="Helvetica Neue"/>
                <a:buNone/>
              </a:pPr>
              <a:r>
                <a:rPr lang="en" sz="1100" b="0" i="0" u="none" strike="noStrike" cap="none">
                  <a:solidFill>
                    <a:srgbClr val="000959"/>
                  </a:solidFill>
                  <a:latin typeface="Helvetica Neue"/>
                  <a:ea typeface="Helvetica Neue"/>
                  <a:cs typeface="Helvetica Neue"/>
                  <a:sym typeface="Helvetica Neue"/>
                </a:rPr>
                <a:t>GRC Color Scheme</a:t>
              </a:r>
              <a:endParaRPr sz="1400" b="0" i="0" u="none" strike="noStrike" cap="none">
                <a:solidFill>
                  <a:schemeClr val="dk1"/>
                </a:solidFill>
                <a:latin typeface="Calibri"/>
                <a:ea typeface="Calibri"/>
                <a:cs typeface="Calibri"/>
                <a:sym typeface="Calibri"/>
              </a:endParaRPr>
            </a:p>
          </p:txBody>
        </p:sp>
        <p:sp>
          <p:nvSpPr>
            <p:cNvPr id="161" name="Google Shape;161;p41"/>
            <p:cNvSpPr/>
            <p:nvPr/>
          </p:nvSpPr>
          <p:spPr>
            <a:xfrm>
              <a:off x="9717700" y="2578023"/>
              <a:ext cx="307800" cy="307800"/>
            </a:xfrm>
            <a:prstGeom prst="rect">
              <a:avLst/>
            </a:prstGeom>
            <a:solidFill>
              <a:srgbClr val="00095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100"/>
                <a:buFont typeface="Calibri"/>
                <a:buNone/>
              </a:pPr>
              <a:endParaRPr sz="1100" b="0" i="0" u="none" strike="noStrike" cap="none">
                <a:solidFill>
                  <a:schemeClr val="lt1"/>
                </a:solidFill>
                <a:latin typeface="Arial"/>
                <a:ea typeface="Arial"/>
                <a:cs typeface="Arial"/>
                <a:sym typeface="Arial"/>
              </a:endParaRPr>
            </a:p>
          </p:txBody>
        </p:sp>
        <p:sp>
          <p:nvSpPr>
            <p:cNvPr id="162" name="Google Shape;162;p41"/>
            <p:cNvSpPr txBox="1"/>
            <p:nvPr/>
          </p:nvSpPr>
          <p:spPr>
            <a:xfrm>
              <a:off x="9988851" y="2593150"/>
              <a:ext cx="1269300" cy="276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900"/>
                <a:buFont typeface="Helvetica Neue"/>
                <a:buNone/>
              </a:pPr>
              <a:r>
                <a:rPr lang="en" sz="900" b="0" i="0" u="none" strike="noStrike" cap="none">
                  <a:solidFill>
                    <a:srgbClr val="000000"/>
                  </a:solidFill>
                  <a:latin typeface="Helvetica Neue"/>
                  <a:ea typeface="Helvetica Neue"/>
                  <a:cs typeface="Helvetica Neue"/>
                  <a:sym typeface="Helvetica Neue"/>
                </a:rPr>
                <a:t>HEX #000959</a:t>
              </a:r>
              <a:endParaRPr sz="1400" b="0" i="0" u="none" strike="noStrike" cap="none">
                <a:solidFill>
                  <a:schemeClr val="dk1"/>
                </a:solidFill>
                <a:latin typeface="Calibri"/>
                <a:ea typeface="Calibri"/>
                <a:cs typeface="Calibri"/>
                <a:sym typeface="Calibri"/>
              </a:endParaRPr>
            </a:p>
          </p:txBody>
        </p:sp>
        <p:sp>
          <p:nvSpPr>
            <p:cNvPr id="163" name="Google Shape;163;p41"/>
            <p:cNvSpPr/>
            <p:nvPr/>
          </p:nvSpPr>
          <p:spPr>
            <a:xfrm>
              <a:off x="9717700" y="3000882"/>
              <a:ext cx="307800" cy="307800"/>
            </a:xfrm>
            <a:prstGeom prst="rect">
              <a:avLst/>
            </a:prstGeom>
            <a:solidFill>
              <a:srgbClr val="32528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100"/>
                <a:buFont typeface="Calibri"/>
                <a:buNone/>
              </a:pPr>
              <a:endParaRPr sz="1100" b="0" i="0" u="none" strike="noStrike" cap="none">
                <a:solidFill>
                  <a:schemeClr val="lt1"/>
                </a:solidFill>
                <a:latin typeface="Arial"/>
                <a:ea typeface="Arial"/>
                <a:cs typeface="Arial"/>
                <a:sym typeface="Arial"/>
              </a:endParaRPr>
            </a:p>
          </p:txBody>
        </p:sp>
        <p:sp>
          <p:nvSpPr>
            <p:cNvPr id="164" name="Google Shape;164;p41"/>
            <p:cNvSpPr txBox="1"/>
            <p:nvPr/>
          </p:nvSpPr>
          <p:spPr>
            <a:xfrm>
              <a:off x="9988851" y="3016009"/>
              <a:ext cx="1269300" cy="276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900"/>
                <a:buFont typeface="Helvetica Neue"/>
                <a:buNone/>
              </a:pPr>
              <a:r>
                <a:rPr lang="en" sz="900" b="0" i="0" u="none" strike="noStrike" cap="none">
                  <a:solidFill>
                    <a:srgbClr val="000000"/>
                  </a:solidFill>
                  <a:latin typeface="Helvetica Neue"/>
                  <a:ea typeface="Helvetica Neue"/>
                  <a:cs typeface="Helvetica Neue"/>
                  <a:sym typeface="Helvetica Neue"/>
                </a:rPr>
                <a:t>HEX #325287</a:t>
              </a:r>
              <a:endParaRPr sz="1400" b="0" i="0" u="none" strike="noStrike" cap="none">
                <a:solidFill>
                  <a:schemeClr val="dk1"/>
                </a:solidFill>
                <a:latin typeface="Calibri"/>
                <a:ea typeface="Calibri"/>
                <a:cs typeface="Calibri"/>
                <a:sym typeface="Calibri"/>
              </a:endParaRPr>
            </a:p>
          </p:txBody>
        </p:sp>
        <p:sp>
          <p:nvSpPr>
            <p:cNvPr id="165" name="Google Shape;165;p41"/>
            <p:cNvSpPr/>
            <p:nvPr/>
          </p:nvSpPr>
          <p:spPr>
            <a:xfrm>
              <a:off x="9717700" y="3421994"/>
              <a:ext cx="307800" cy="307800"/>
            </a:xfrm>
            <a:prstGeom prst="rect">
              <a:avLst/>
            </a:prstGeom>
            <a:solidFill>
              <a:srgbClr val="84242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100"/>
                <a:buFont typeface="Calibri"/>
                <a:buNone/>
              </a:pPr>
              <a:endParaRPr sz="1100" b="0" i="0" u="none" strike="noStrike" cap="none">
                <a:solidFill>
                  <a:schemeClr val="lt1"/>
                </a:solidFill>
                <a:latin typeface="Arial"/>
                <a:ea typeface="Arial"/>
                <a:cs typeface="Arial"/>
                <a:sym typeface="Arial"/>
              </a:endParaRPr>
            </a:p>
          </p:txBody>
        </p:sp>
        <p:sp>
          <p:nvSpPr>
            <p:cNvPr id="166" name="Google Shape;166;p41"/>
            <p:cNvSpPr txBox="1"/>
            <p:nvPr/>
          </p:nvSpPr>
          <p:spPr>
            <a:xfrm>
              <a:off x="9988851" y="3437121"/>
              <a:ext cx="1269300" cy="276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900"/>
                <a:buFont typeface="Helvetica Neue"/>
                <a:buNone/>
              </a:pPr>
              <a:r>
                <a:rPr lang="en" sz="900" b="0" i="0" u="none" strike="noStrike" cap="none">
                  <a:solidFill>
                    <a:srgbClr val="000000"/>
                  </a:solidFill>
                  <a:latin typeface="Helvetica Neue"/>
                  <a:ea typeface="Helvetica Neue"/>
                  <a:cs typeface="Helvetica Neue"/>
                  <a:sym typeface="Helvetica Neue"/>
                </a:rPr>
                <a:t>HEX #842420</a:t>
              </a:r>
              <a:endParaRPr sz="1400" b="0" i="0" u="none" strike="noStrike" cap="none">
                <a:solidFill>
                  <a:schemeClr val="dk1"/>
                </a:solidFill>
                <a:latin typeface="Calibri"/>
                <a:ea typeface="Calibri"/>
                <a:cs typeface="Calibri"/>
                <a:sym typeface="Calibri"/>
              </a:endParaRPr>
            </a:p>
          </p:txBody>
        </p:sp>
        <p:sp>
          <p:nvSpPr>
            <p:cNvPr id="167" name="Google Shape;167;p41"/>
            <p:cNvSpPr/>
            <p:nvPr/>
          </p:nvSpPr>
          <p:spPr>
            <a:xfrm>
              <a:off x="9717700" y="3867638"/>
              <a:ext cx="307800" cy="307800"/>
            </a:xfrm>
            <a:prstGeom prst="rect">
              <a:avLst/>
            </a:prstGeom>
            <a:solidFill>
              <a:srgbClr val="0D0D0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100"/>
                <a:buFont typeface="Calibri"/>
                <a:buNone/>
              </a:pPr>
              <a:endParaRPr sz="1100" b="0" i="0" u="none" strike="noStrike" cap="none">
                <a:solidFill>
                  <a:schemeClr val="lt1"/>
                </a:solidFill>
                <a:latin typeface="Arial"/>
                <a:ea typeface="Arial"/>
                <a:cs typeface="Arial"/>
                <a:sym typeface="Arial"/>
              </a:endParaRPr>
            </a:p>
          </p:txBody>
        </p:sp>
        <p:sp>
          <p:nvSpPr>
            <p:cNvPr id="168" name="Google Shape;168;p41"/>
            <p:cNvSpPr txBox="1"/>
            <p:nvPr/>
          </p:nvSpPr>
          <p:spPr>
            <a:xfrm>
              <a:off x="9988851" y="3882765"/>
              <a:ext cx="1269300" cy="276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900"/>
                <a:buFont typeface="Helvetica Neue"/>
                <a:buNone/>
              </a:pPr>
              <a:r>
                <a:rPr lang="en" sz="900" b="0" i="0" u="none" strike="noStrike" cap="none">
                  <a:solidFill>
                    <a:srgbClr val="000000"/>
                  </a:solidFill>
                  <a:latin typeface="Helvetica Neue"/>
                  <a:ea typeface="Helvetica Neue"/>
                  <a:cs typeface="Helvetica Neue"/>
                  <a:sym typeface="Helvetica Neue"/>
                </a:rPr>
                <a:t>HEX #0D0D0D</a:t>
              </a:r>
              <a:endParaRPr sz="1400" b="0" i="0" u="none" strike="noStrike" cap="none">
                <a:solidFill>
                  <a:schemeClr val="dk1"/>
                </a:solidFill>
                <a:latin typeface="Calibri"/>
                <a:ea typeface="Calibri"/>
                <a:cs typeface="Calibri"/>
                <a:sym typeface="Calibri"/>
              </a:endParaRPr>
            </a:p>
          </p:txBody>
        </p:sp>
        <p:sp>
          <p:nvSpPr>
            <p:cNvPr id="169" name="Google Shape;169;p41"/>
            <p:cNvSpPr/>
            <p:nvPr/>
          </p:nvSpPr>
          <p:spPr>
            <a:xfrm>
              <a:off x="9717700" y="4294235"/>
              <a:ext cx="307800" cy="307800"/>
            </a:xfrm>
            <a:prstGeom prst="rect">
              <a:avLst/>
            </a:prstGeom>
            <a:solidFill>
              <a:srgbClr val="9B9B9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100"/>
                <a:buFont typeface="Calibri"/>
                <a:buNone/>
              </a:pPr>
              <a:endParaRPr sz="1100" b="0" i="0" u="none" strike="noStrike" cap="none">
                <a:solidFill>
                  <a:srgbClr val="8296B0"/>
                </a:solidFill>
                <a:latin typeface="Arial"/>
                <a:ea typeface="Arial"/>
                <a:cs typeface="Arial"/>
                <a:sym typeface="Arial"/>
              </a:endParaRPr>
            </a:p>
          </p:txBody>
        </p:sp>
        <p:sp>
          <p:nvSpPr>
            <p:cNvPr id="170" name="Google Shape;170;p41"/>
            <p:cNvSpPr txBox="1"/>
            <p:nvPr/>
          </p:nvSpPr>
          <p:spPr>
            <a:xfrm>
              <a:off x="9988851" y="4309362"/>
              <a:ext cx="1269300" cy="276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chemeClr val="dk1"/>
                </a:buClr>
                <a:buSzPts val="900"/>
                <a:buFont typeface="Helvetica Neue"/>
                <a:buNone/>
              </a:pPr>
              <a:r>
                <a:rPr lang="en" sz="900" b="0" i="0" u="none" strike="noStrike" cap="none">
                  <a:solidFill>
                    <a:schemeClr val="dk1"/>
                  </a:solidFill>
                  <a:latin typeface="Helvetica Neue"/>
                  <a:ea typeface="Helvetica Neue"/>
                  <a:cs typeface="Helvetica Neue"/>
                  <a:sym typeface="Helvetica Neue"/>
                </a:rPr>
                <a:t>HEX #9B9B9B</a:t>
              </a:r>
              <a:endParaRPr sz="1400" b="0" i="0" u="none" strike="noStrike" cap="none">
                <a:solidFill>
                  <a:schemeClr val="dk1"/>
                </a:solidFill>
                <a:latin typeface="Calibri"/>
                <a:ea typeface="Calibri"/>
                <a:cs typeface="Calibri"/>
                <a:sym typeface="Calibri"/>
              </a:endParaRPr>
            </a:p>
          </p:txBody>
        </p:sp>
        <p:sp>
          <p:nvSpPr>
            <p:cNvPr id="171" name="Google Shape;171;p41"/>
            <p:cNvSpPr/>
            <p:nvPr/>
          </p:nvSpPr>
          <p:spPr>
            <a:xfrm>
              <a:off x="9717700" y="4726851"/>
              <a:ext cx="307800" cy="307800"/>
            </a:xfrm>
            <a:prstGeom prst="rect">
              <a:avLst/>
            </a:prstGeom>
            <a:solidFill>
              <a:srgbClr val="DEDED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100"/>
                <a:buFont typeface="Calibri"/>
                <a:buNone/>
              </a:pPr>
              <a:endParaRPr sz="1100" b="0" i="0" u="none" strike="noStrike" cap="none">
                <a:solidFill>
                  <a:srgbClr val="8296B0"/>
                </a:solidFill>
                <a:latin typeface="Arial"/>
                <a:ea typeface="Arial"/>
                <a:cs typeface="Arial"/>
                <a:sym typeface="Arial"/>
              </a:endParaRPr>
            </a:p>
          </p:txBody>
        </p:sp>
        <p:sp>
          <p:nvSpPr>
            <p:cNvPr id="172" name="Google Shape;172;p41"/>
            <p:cNvSpPr txBox="1"/>
            <p:nvPr/>
          </p:nvSpPr>
          <p:spPr>
            <a:xfrm>
              <a:off x="9988851" y="4741978"/>
              <a:ext cx="1269300" cy="276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900"/>
                <a:buFont typeface="Helvetica Neue"/>
                <a:buNone/>
              </a:pPr>
              <a:r>
                <a:rPr lang="en" sz="900" b="0" i="0" u="none" strike="noStrike" cap="none">
                  <a:solidFill>
                    <a:srgbClr val="000000"/>
                  </a:solidFill>
                  <a:latin typeface="Helvetica Neue"/>
                  <a:ea typeface="Helvetica Neue"/>
                  <a:cs typeface="Helvetica Neue"/>
                  <a:sym typeface="Helvetica Neue"/>
                </a:rPr>
                <a:t>HEX #DEDEDE</a:t>
              </a:r>
              <a:endParaRPr sz="1400" b="0" i="0" u="none" strike="noStrike" cap="none">
                <a:solidFill>
                  <a:schemeClr val="dk1"/>
                </a:solidFill>
                <a:latin typeface="Calibri"/>
                <a:ea typeface="Calibri"/>
                <a:cs typeface="Calibri"/>
                <a:sym typeface="Calibri"/>
              </a:endParaRPr>
            </a:p>
          </p:txBody>
        </p:sp>
      </p:grpSp>
      <p:sp>
        <p:nvSpPr>
          <p:cNvPr id="173" name="Google Shape;173;p41"/>
          <p:cNvSpPr txBox="1">
            <a:spLocks noGrp="1"/>
          </p:cNvSpPr>
          <p:nvPr>
            <p:ph type="title"/>
          </p:nvPr>
        </p:nvSpPr>
        <p:spPr>
          <a:xfrm>
            <a:off x="170306" y="217500"/>
            <a:ext cx="8313000" cy="861900"/>
          </a:xfrm>
          <a:prstGeom prst="rect">
            <a:avLst/>
          </a:prstGeom>
          <a:noFill/>
          <a:ln>
            <a:noFill/>
          </a:ln>
        </p:spPr>
        <p:txBody>
          <a:bodyPr spcFirstLastPara="1" wrap="square" lIns="68575" tIns="68575" rIns="68575" bIns="68575" anchor="t" anchorCtr="0">
            <a:noAutofit/>
          </a:bodyPr>
          <a:lstStyle>
            <a:lvl1pPr marR="0" lvl="0" algn="l">
              <a:lnSpc>
                <a:spcPct val="100000"/>
              </a:lnSpc>
              <a:spcBef>
                <a:spcPts val="0"/>
              </a:spcBef>
              <a:spcAft>
                <a:spcPts val="0"/>
              </a:spcAft>
              <a:buClr>
                <a:schemeClr val="dk1"/>
              </a:buClr>
              <a:buSzPts val="1800"/>
              <a:buFont typeface="Helvetica Neue"/>
              <a:buNone/>
              <a:defRPr sz="1800" b="1" i="0" u="none" strike="noStrike" cap="none">
                <a:solidFill>
                  <a:srgbClr val="0C0C0C"/>
                </a:solidFill>
                <a:latin typeface="Helvetica Neue"/>
                <a:ea typeface="Helvetica Neue"/>
                <a:cs typeface="Helvetica Neue"/>
                <a:sym typeface="Helvetica Neue"/>
              </a:defRPr>
            </a:lvl1pPr>
            <a:lvl2pPr marR="0" lvl="1" algn="l">
              <a:lnSpc>
                <a:spcPct val="100000"/>
              </a:lnSpc>
              <a:spcBef>
                <a:spcPts val="0"/>
              </a:spcBef>
              <a:spcAft>
                <a:spcPts val="0"/>
              </a:spcAft>
              <a:buClr>
                <a:srgbClr val="000000"/>
              </a:buClr>
              <a:buSzPts val="2400"/>
              <a:buFont typeface="Helvetica Neue"/>
              <a:buNone/>
              <a:defRPr sz="2400" b="1" i="0" u="none" strike="noStrike" cap="none">
                <a:solidFill>
                  <a:srgbClr val="000000"/>
                </a:solidFill>
                <a:latin typeface="Helvetica Neue"/>
                <a:ea typeface="Helvetica Neue"/>
                <a:cs typeface="Helvetica Neue"/>
                <a:sym typeface="Helvetica Neue"/>
              </a:defRPr>
            </a:lvl2pPr>
            <a:lvl3pPr marR="0" lvl="2" algn="l">
              <a:lnSpc>
                <a:spcPct val="100000"/>
              </a:lnSpc>
              <a:spcBef>
                <a:spcPts val="0"/>
              </a:spcBef>
              <a:spcAft>
                <a:spcPts val="0"/>
              </a:spcAft>
              <a:buClr>
                <a:srgbClr val="000000"/>
              </a:buClr>
              <a:buSzPts val="2400"/>
              <a:buFont typeface="Helvetica Neue"/>
              <a:buNone/>
              <a:defRPr sz="2400" b="1" i="0" u="none" strike="noStrike" cap="none">
                <a:solidFill>
                  <a:srgbClr val="000000"/>
                </a:solidFill>
                <a:latin typeface="Helvetica Neue"/>
                <a:ea typeface="Helvetica Neue"/>
                <a:cs typeface="Helvetica Neue"/>
                <a:sym typeface="Helvetica Neue"/>
              </a:defRPr>
            </a:lvl3pPr>
            <a:lvl4pPr marR="0" lvl="3" algn="l">
              <a:lnSpc>
                <a:spcPct val="100000"/>
              </a:lnSpc>
              <a:spcBef>
                <a:spcPts val="0"/>
              </a:spcBef>
              <a:spcAft>
                <a:spcPts val="0"/>
              </a:spcAft>
              <a:buClr>
                <a:srgbClr val="000000"/>
              </a:buClr>
              <a:buSzPts val="2400"/>
              <a:buFont typeface="Helvetica Neue"/>
              <a:buNone/>
              <a:defRPr sz="2400" b="1" i="0" u="none" strike="noStrike" cap="none">
                <a:solidFill>
                  <a:srgbClr val="000000"/>
                </a:solidFill>
                <a:latin typeface="Helvetica Neue"/>
                <a:ea typeface="Helvetica Neue"/>
                <a:cs typeface="Helvetica Neue"/>
                <a:sym typeface="Helvetica Neue"/>
              </a:defRPr>
            </a:lvl4pPr>
            <a:lvl5pPr marR="0" lvl="4" algn="l">
              <a:lnSpc>
                <a:spcPct val="100000"/>
              </a:lnSpc>
              <a:spcBef>
                <a:spcPts val="0"/>
              </a:spcBef>
              <a:spcAft>
                <a:spcPts val="0"/>
              </a:spcAft>
              <a:buClr>
                <a:srgbClr val="000000"/>
              </a:buClr>
              <a:buSzPts val="2400"/>
              <a:buFont typeface="Helvetica Neue"/>
              <a:buNone/>
              <a:defRPr sz="2400" b="1" i="0" u="none" strike="noStrike" cap="none">
                <a:solidFill>
                  <a:srgbClr val="000000"/>
                </a:solidFill>
                <a:latin typeface="Helvetica Neue"/>
                <a:ea typeface="Helvetica Neue"/>
                <a:cs typeface="Helvetica Neue"/>
                <a:sym typeface="Helvetica Neue"/>
              </a:defRPr>
            </a:lvl5pPr>
            <a:lvl6pPr marR="0" lvl="5" algn="l">
              <a:lnSpc>
                <a:spcPct val="100000"/>
              </a:lnSpc>
              <a:spcBef>
                <a:spcPts val="0"/>
              </a:spcBef>
              <a:spcAft>
                <a:spcPts val="0"/>
              </a:spcAft>
              <a:buClr>
                <a:srgbClr val="000000"/>
              </a:buClr>
              <a:buSzPts val="2400"/>
              <a:buFont typeface="Helvetica Neue"/>
              <a:buNone/>
              <a:defRPr sz="2400" b="1" i="0" u="none" strike="noStrike" cap="none">
                <a:solidFill>
                  <a:srgbClr val="000000"/>
                </a:solidFill>
                <a:latin typeface="Helvetica Neue"/>
                <a:ea typeface="Helvetica Neue"/>
                <a:cs typeface="Helvetica Neue"/>
                <a:sym typeface="Helvetica Neue"/>
              </a:defRPr>
            </a:lvl6pPr>
            <a:lvl7pPr marR="0" lvl="6" algn="l">
              <a:lnSpc>
                <a:spcPct val="100000"/>
              </a:lnSpc>
              <a:spcBef>
                <a:spcPts val="0"/>
              </a:spcBef>
              <a:spcAft>
                <a:spcPts val="0"/>
              </a:spcAft>
              <a:buClr>
                <a:srgbClr val="000000"/>
              </a:buClr>
              <a:buSzPts val="2400"/>
              <a:buFont typeface="Helvetica Neue"/>
              <a:buNone/>
              <a:defRPr sz="2400" b="1" i="0" u="none" strike="noStrike" cap="none">
                <a:solidFill>
                  <a:srgbClr val="000000"/>
                </a:solidFill>
                <a:latin typeface="Helvetica Neue"/>
                <a:ea typeface="Helvetica Neue"/>
                <a:cs typeface="Helvetica Neue"/>
                <a:sym typeface="Helvetica Neue"/>
              </a:defRPr>
            </a:lvl7pPr>
            <a:lvl8pPr marR="0" lvl="7" algn="l">
              <a:lnSpc>
                <a:spcPct val="100000"/>
              </a:lnSpc>
              <a:spcBef>
                <a:spcPts val="0"/>
              </a:spcBef>
              <a:spcAft>
                <a:spcPts val="0"/>
              </a:spcAft>
              <a:buClr>
                <a:srgbClr val="000000"/>
              </a:buClr>
              <a:buSzPts val="2400"/>
              <a:buFont typeface="Helvetica Neue"/>
              <a:buNone/>
              <a:defRPr sz="2400" b="1" i="0" u="none" strike="noStrike" cap="none">
                <a:solidFill>
                  <a:srgbClr val="000000"/>
                </a:solidFill>
                <a:latin typeface="Helvetica Neue"/>
                <a:ea typeface="Helvetica Neue"/>
                <a:cs typeface="Helvetica Neue"/>
                <a:sym typeface="Helvetica Neue"/>
              </a:defRPr>
            </a:lvl8pPr>
            <a:lvl9pPr marR="0" lvl="8" algn="l">
              <a:lnSpc>
                <a:spcPct val="100000"/>
              </a:lnSpc>
              <a:spcBef>
                <a:spcPts val="0"/>
              </a:spcBef>
              <a:spcAft>
                <a:spcPts val="0"/>
              </a:spcAft>
              <a:buClr>
                <a:srgbClr val="000000"/>
              </a:buClr>
              <a:buSzPts val="2400"/>
              <a:buFont typeface="Helvetica Neue"/>
              <a:buNone/>
              <a:defRPr sz="2400" b="1" i="0" u="none" strike="noStrike" cap="none">
                <a:solidFill>
                  <a:srgbClr val="000000"/>
                </a:solidFill>
                <a:latin typeface="Helvetica Neue"/>
                <a:ea typeface="Helvetica Neue"/>
                <a:cs typeface="Helvetica Neue"/>
                <a:sym typeface="Helvetica Neue"/>
              </a:defRPr>
            </a:lvl9pPr>
          </a:lstStyle>
          <a:p>
            <a:endParaRPr/>
          </a:p>
        </p:txBody>
      </p:sp>
      <p:sp>
        <p:nvSpPr>
          <p:cNvPr id="174" name="Google Shape;174;p41"/>
          <p:cNvSpPr txBox="1"/>
          <p:nvPr/>
        </p:nvSpPr>
        <p:spPr>
          <a:xfrm>
            <a:off x="286064" y="4849835"/>
            <a:ext cx="2867100" cy="2553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b="1" i="0" u="none" strike="noStrike" cap="none">
                <a:solidFill>
                  <a:srgbClr val="000000"/>
                </a:solidFill>
                <a:latin typeface="Helvetica Neue"/>
                <a:ea typeface="Helvetica Neue"/>
                <a:cs typeface="Helvetica Neue"/>
                <a:sym typeface="Helvetica Neue"/>
              </a:rPr>
              <a:t>Harvard College Data Analytics</a:t>
            </a:r>
            <a:endParaRPr sz="800" b="1" i="0" u="none" strike="noStrike" cap="none">
              <a:solidFill>
                <a:srgbClr val="000000"/>
              </a:solidFill>
              <a:latin typeface="Helvetica Neue"/>
              <a:ea typeface="Helvetica Neue"/>
              <a:cs typeface="Helvetica Neue"/>
              <a:sym typeface="Helvetica Neue"/>
            </a:endParaRPr>
          </a:p>
        </p:txBody>
      </p:sp>
      <p:sp>
        <p:nvSpPr>
          <p:cNvPr id="175" name="Google Shape;175;p41"/>
          <p:cNvSpPr txBox="1">
            <a:spLocks noGrp="1"/>
          </p:cNvSpPr>
          <p:nvPr>
            <p:ph type="sldNum" idx="12"/>
          </p:nvPr>
        </p:nvSpPr>
        <p:spPr>
          <a:xfrm>
            <a:off x="8483374" y="4840498"/>
            <a:ext cx="4959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1" i="0" u="none" strike="noStrike" cap="none">
                <a:solidFill>
                  <a:srgbClr val="000D55"/>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800"/>
              <a:buFont typeface="Arial"/>
              <a:buNone/>
              <a:defRPr sz="800" b="1" i="0" u="none" strike="noStrike" cap="none">
                <a:solidFill>
                  <a:srgbClr val="000D55"/>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800"/>
              <a:buFont typeface="Arial"/>
              <a:buNone/>
              <a:defRPr sz="800" b="1" i="0" u="none" strike="noStrike" cap="none">
                <a:solidFill>
                  <a:srgbClr val="000D55"/>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800"/>
              <a:buFont typeface="Arial"/>
              <a:buNone/>
              <a:defRPr sz="800" b="1" i="0" u="none" strike="noStrike" cap="none">
                <a:solidFill>
                  <a:srgbClr val="000D55"/>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800"/>
              <a:buFont typeface="Arial"/>
              <a:buNone/>
              <a:defRPr sz="800" b="1" i="0" u="none" strike="noStrike" cap="none">
                <a:solidFill>
                  <a:srgbClr val="000D55"/>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800"/>
              <a:buFont typeface="Arial"/>
              <a:buNone/>
              <a:defRPr sz="800" b="1" i="0" u="none" strike="noStrike" cap="none">
                <a:solidFill>
                  <a:srgbClr val="000D55"/>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800"/>
              <a:buFont typeface="Arial"/>
              <a:buNone/>
              <a:defRPr sz="800" b="1" i="0" u="none" strike="noStrike" cap="none">
                <a:solidFill>
                  <a:srgbClr val="000D55"/>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800"/>
              <a:buFont typeface="Arial"/>
              <a:buNone/>
              <a:defRPr sz="800" b="1" i="0" u="none" strike="noStrike" cap="none">
                <a:solidFill>
                  <a:srgbClr val="000D55"/>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800"/>
              <a:buFont typeface="Arial"/>
              <a:buNone/>
              <a:defRPr sz="800" b="1" i="0" u="none" strike="noStrike" cap="none">
                <a:solidFill>
                  <a:srgbClr val="000D55"/>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pic>
        <p:nvPicPr>
          <p:cNvPr id="176" name="Google Shape;176;p41"/>
          <p:cNvPicPr preferRelativeResize="0"/>
          <p:nvPr/>
        </p:nvPicPr>
        <p:blipFill rotWithShape="1">
          <a:blip r:embed="rId2">
            <a:alphaModFix/>
          </a:blip>
          <a:srcRect/>
          <a:stretch/>
        </p:blipFill>
        <p:spPr>
          <a:xfrm>
            <a:off x="103369" y="4886063"/>
            <a:ext cx="182701" cy="182701"/>
          </a:xfrm>
          <a:prstGeom prst="rect">
            <a:avLst/>
          </a:prstGeom>
          <a:noFill/>
          <a:ln>
            <a:noFill/>
          </a:ln>
        </p:spPr>
      </p:pic>
      <p:cxnSp>
        <p:nvCxnSpPr>
          <p:cNvPr id="177" name="Google Shape;177;p41"/>
          <p:cNvCxnSpPr/>
          <p:nvPr/>
        </p:nvCxnSpPr>
        <p:spPr>
          <a:xfrm>
            <a:off x="103369" y="4808006"/>
            <a:ext cx="88902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8"/>
        <p:cNvGrpSpPr/>
        <p:nvPr/>
      </p:nvGrpSpPr>
      <p:grpSpPr>
        <a:xfrm>
          <a:off x="0" y="0"/>
          <a:ext cx="0" cy="0"/>
          <a:chOff x="0" y="0"/>
          <a:chExt cx="0" cy="0"/>
        </a:xfrm>
      </p:grpSpPr>
      <p:sp>
        <p:nvSpPr>
          <p:cNvPr id="179" name="Google Shape;179;p55"/>
          <p:cNvSpPr txBox="1">
            <a:spLocks noGrp="1"/>
          </p:cNvSpPr>
          <p:nvPr>
            <p:ph type="ctrTitle"/>
          </p:nvPr>
        </p:nvSpPr>
        <p:spPr>
          <a:xfrm>
            <a:off x="311700" y="1970119"/>
            <a:ext cx="7753200" cy="864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900"/>
              <a:buFont typeface="Helvetica Neue"/>
              <a:buNone/>
              <a:defRPr sz="3900" b="1">
                <a:latin typeface="Helvetica Neue"/>
                <a:ea typeface="Helvetica Neue"/>
                <a:cs typeface="Helvetica Neue"/>
                <a:sym typeface="Helvetica Neue"/>
              </a:defRPr>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a:endParaRPr/>
          </a:p>
        </p:txBody>
      </p:sp>
      <p:sp>
        <p:nvSpPr>
          <p:cNvPr id="180" name="Google Shape;180;p55"/>
          <p:cNvSpPr txBox="1">
            <a:spLocks noGrp="1"/>
          </p:cNvSpPr>
          <p:nvPr>
            <p:ph type="subTitle" idx="1"/>
          </p:nvPr>
        </p:nvSpPr>
        <p:spPr>
          <a:xfrm>
            <a:off x="356906" y="2783927"/>
            <a:ext cx="8520600" cy="546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2300"/>
              <a:buFont typeface="Helvetica Neue"/>
              <a:buNone/>
              <a:defRPr sz="2300">
                <a:solidFill>
                  <a:srgbClr val="000000"/>
                </a:solidFill>
                <a:latin typeface="Helvetica Neue"/>
                <a:ea typeface="Helvetica Neue"/>
                <a:cs typeface="Helvetica Neue"/>
                <a:sym typeface="Helvetica Neue"/>
              </a:defRPr>
            </a:lvl1pPr>
            <a:lvl2pPr lvl="1" algn="l">
              <a:lnSpc>
                <a:spcPct val="100000"/>
              </a:lnSpc>
              <a:spcBef>
                <a:spcPts val="0"/>
              </a:spcBef>
              <a:spcAft>
                <a:spcPts val="0"/>
              </a:spcAft>
              <a:buClr>
                <a:srgbClr val="000000"/>
              </a:buClr>
              <a:buSzPts val="2300"/>
              <a:buFont typeface="Helvetica Neue"/>
              <a:buNone/>
              <a:defRPr sz="2300">
                <a:solidFill>
                  <a:srgbClr val="000000"/>
                </a:solidFill>
                <a:latin typeface="Helvetica Neue"/>
                <a:ea typeface="Helvetica Neue"/>
                <a:cs typeface="Helvetica Neue"/>
                <a:sym typeface="Helvetica Neue"/>
              </a:defRPr>
            </a:lvl2pPr>
            <a:lvl3pPr lvl="2" algn="l">
              <a:lnSpc>
                <a:spcPct val="100000"/>
              </a:lnSpc>
              <a:spcBef>
                <a:spcPts val="0"/>
              </a:spcBef>
              <a:spcAft>
                <a:spcPts val="0"/>
              </a:spcAft>
              <a:buClr>
                <a:srgbClr val="000000"/>
              </a:buClr>
              <a:buSzPts val="2300"/>
              <a:buFont typeface="Helvetica Neue"/>
              <a:buNone/>
              <a:defRPr sz="2300">
                <a:solidFill>
                  <a:srgbClr val="000000"/>
                </a:solidFill>
                <a:latin typeface="Helvetica Neue"/>
                <a:ea typeface="Helvetica Neue"/>
                <a:cs typeface="Helvetica Neue"/>
                <a:sym typeface="Helvetica Neue"/>
              </a:defRPr>
            </a:lvl3pPr>
            <a:lvl4pPr lvl="3" algn="l">
              <a:lnSpc>
                <a:spcPct val="100000"/>
              </a:lnSpc>
              <a:spcBef>
                <a:spcPts val="0"/>
              </a:spcBef>
              <a:spcAft>
                <a:spcPts val="0"/>
              </a:spcAft>
              <a:buClr>
                <a:srgbClr val="000000"/>
              </a:buClr>
              <a:buSzPts val="2300"/>
              <a:buFont typeface="Helvetica Neue"/>
              <a:buNone/>
              <a:defRPr sz="2300">
                <a:solidFill>
                  <a:srgbClr val="000000"/>
                </a:solidFill>
                <a:latin typeface="Helvetica Neue"/>
                <a:ea typeface="Helvetica Neue"/>
                <a:cs typeface="Helvetica Neue"/>
                <a:sym typeface="Helvetica Neue"/>
              </a:defRPr>
            </a:lvl4pPr>
            <a:lvl5pPr lvl="4" algn="l">
              <a:lnSpc>
                <a:spcPct val="100000"/>
              </a:lnSpc>
              <a:spcBef>
                <a:spcPts val="0"/>
              </a:spcBef>
              <a:spcAft>
                <a:spcPts val="0"/>
              </a:spcAft>
              <a:buClr>
                <a:srgbClr val="000000"/>
              </a:buClr>
              <a:buSzPts val="2300"/>
              <a:buFont typeface="Helvetica Neue"/>
              <a:buNone/>
              <a:defRPr sz="2300">
                <a:solidFill>
                  <a:srgbClr val="000000"/>
                </a:solidFill>
                <a:latin typeface="Helvetica Neue"/>
                <a:ea typeface="Helvetica Neue"/>
                <a:cs typeface="Helvetica Neue"/>
                <a:sym typeface="Helvetica Neue"/>
              </a:defRPr>
            </a:lvl5pPr>
            <a:lvl6pPr lvl="5" algn="l">
              <a:lnSpc>
                <a:spcPct val="100000"/>
              </a:lnSpc>
              <a:spcBef>
                <a:spcPts val="0"/>
              </a:spcBef>
              <a:spcAft>
                <a:spcPts val="0"/>
              </a:spcAft>
              <a:buClr>
                <a:srgbClr val="000000"/>
              </a:buClr>
              <a:buSzPts val="2300"/>
              <a:buFont typeface="Helvetica Neue"/>
              <a:buNone/>
              <a:defRPr sz="2300">
                <a:solidFill>
                  <a:srgbClr val="000000"/>
                </a:solidFill>
                <a:latin typeface="Helvetica Neue"/>
                <a:ea typeface="Helvetica Neue"/>
                <a:cs typeface="Helvetica Neue"/>
                <a:sym typeface="Helvetica Neue"/>
              </a:defRPr>
            </a:lvl6pPr>
            <a:lvl7pPr lvl="6" algn="l">
              <a:lnSpc>
                <a:spcPct val="100000"/>
              </a:lnSpc>
              <a:spcBef>
                <a:spcPts val="0"/>
              </a:spcBef>
              <a:spcAft>
                <a:spcPts val="0"/>
              </a:spcAft>
              <a:buClr>
                <a:srgbClr val="000000"/>
              </a:buClr>
              <a:buSzPts val="2300"/>
              <a:buFont typeface="Helvetica Neue"/>
              <a:buNone/>
              <a:defRPr sz="2300">
                <a:solidFill>
                  <a:srgbClr val="000000"/>
                </a:solidFill>
                <a:latin typeface="Helvetica Neue"/>
                <a:ea typeface="Helvetica Neue"/>
                <a:cs typeface="Helvetica Neue"/>
                <a:sym typeface="Helvetica Neue"/>
              </a:defRPr>
            </a:lvl7pPr>
            <a:lvl8pPr lvl="7" algn="l">
              <a:lnSpc>
                <a:spcPct val="100000"/>
              </a:lnSpc>
              <a:spcBef>
                <a:spcPts val="0"/>
              </a:spcBef>
              <a:spcAft>
                <a:spcPts val="0"/>
              </a:spcAft>
              <a:buClr>
                <a:srgbClr val="000000"/>
              </a:buClr>
              <a:buSzPts val="2300"/>
              <a:buFont typeface="Helvetica Neue"/>
              <a:buNone/>
              <a:defRPr sz="2300">
                <a:solidFill>
                  <a:srgbClr val="000000"/>
                </a:solidFill>
                <a:latin typeface="Helvetica Neue"/>
                <a:ea typeface="Helvetica Neue"/>
                <a:cs typeface="Helvetica Neue"/>
                <a:sym typeface="Helvetica Neue"/>
              </a:defRPr>
            </a:lvl8pPr>
            <a:lvl9pPr lvl="8" algn="l">
              <a:lnSpc>
                <a:spcPct val="100000"/>
              </a:lnSpc>
              <a:spcBef>
                <a:spcPts val="0"/>
              </a:spcBef>
              <a:spcAft>
                <a:spcPts val="0"/>
              </a:spcAft>
              <a:buClr>
                <a:srgbClr val="000000"/>
              </a:buClr>
              <a:buSzPts val="2300"/>
              <a:buFont typeface="Helvetica Neue"/>
              <a:buNone/>
              <a:defRPr sz="2300">
                <a:solidFill>
                  <a:srgbClr val="000000"/>
                </a:solidFill>
                <a:latin typeface="Helvetica Neue"/>
                <a:ea typeface="Helvetica Neue"/>
                <a:cs typeface="Helvetica Neue"/>
                <a:sym typeface="Helvetica Neue"/>
              </a:defRPr>
            </a:lvl9pPr>
          </a:lstStyle>
          <a:p>
            <a:endParaRPr/>
          </a:p>
        </p:txBody>
      </p:sp>
      <p:sp>
        <p:nvSpPr>
          <p:cNvPr id="181" name="Google Shape;181;p55"/>
          <p:cNvSpPr txBox="1">
            <a:spLocks noGrp="1"/>
          </p:cNvSpPr>
          <p:nvPr>
            <p:ph type="sldNum" idx="12"/>
          </p:nvPr>
        </p:nvSpPr>
        <p:spPr>
          <a:xfrm>
            <a:off x="8472458"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pic>
        <p:nvPicPr>
          <p:cNvPr id="182" name="Google Shape;182;p55"/>
          <p:cNvPicPr preferRelativeResize="0"/>
          <p:nvPr/>
        </p:nvPicPr>
        <p:blipFill rotWithShape="1">
          <a:blip r:embed="rId2">
            <a:alphaModFix/>
          </a:blip>
          <a:srcRect/>
          <a:stretch/>
        </p:blipFill>
        <p:spPr>
          <a:xfrm>
            <a:off x="356906" y="375450"/>
            <a:ext cx="3055450" cy="39352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 name="Google Shape;18;p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 name="Google Shape;19;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3"/>
        <p:cNvGrpSpPr/>
        <p:nvPr/>
      </p:nvGrpSpPr>
      <p:grpSpPr>
        <a:xfrm>
          <a:off x="0" y="0"/>
          <a:ext cx="0" cy="0"/>
          <a:chOff x="0" y="0"/>
          <a:chExt cx="0" cy="0"/>
        </a:xfrm>
      </p:grpSpPr>
      <p:sp>
        <p:nvSpPr>
          <p:cNvPr id="184" name="Google Shape;184;p5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85" name="Google Shape;185;p56"/>
          <p:cNvSpPr txBox="1">
            <a:spLocks noGrp="1"/>
          </p:cNvSpPr>
          <p:nvPr>
            <p:ph type="sldNum" idx="12"/>
          </p:nvPr>
        </p:nvSpPr>
        <p:spPr>
          <a:xfrm>
            <a:off x="8472458" y="466321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6"/>
        <p:cNvGrpSpPr/>
        <p:nvPr/>
      </p:nvGrpSpPr>
      <p:grpSpPr>
        <a:xfrm>
          <a:off x="0" y="0"/>
          <a:ext cx="0" cy="0"/>
          <a:chOff x="0" y="0"/>
          <a:chExt cx="0" cy="0"/>
        </a:xfrm>
      </p:grpSpPr>
      <p:sp>
        <p:nvSpPr>
          <p:cNvPr id="187" name="Google Shape;187;p5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8" name="Google Shape;188;p5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89" name="Google Shape;189;p57"/>
          <p:cNvSpPr txBox="1">
            <a:spLocks noGrp="1"/>
          </p:cNvSpPr>
          <p:nvPr>
            <p:ph type="sldNum" idx="12"/>
          </p:nvPr>
        </p:nvSpPr>
        <p:spPr>
          <a:xfrm>
            <a:off x="8472458" y="466321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0"/>
        <p:cNvGrpSpPr/>
        <p:nvPr/>
      </p:nvGrpSpPr>
      <p:grpSpPr>
        <a:xfrm>
          <a:off x="0" y="0"/>
          <a:ext cx="0" cy="0"/>
          <a:chOff x="0" y="0"/>
          <a:chExt cx="0" cy="0"/>
        </a:xfrm>
      </p:grpSpPr>
      <p:sp>
        <p:nvSpPr>
          <p:cNvPr id="191" name="Google Shape;191;p5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92" name="Google Shape;192;p5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93" name="Google Shape;193;p5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94" name="Google Shape;194;p58"/>
          <p:cNvSpPr txBox="1">
            <a:spLocks noGrp="1"/>
          </p:cNvSpPr>
          <p:nvPr>
            <p:ph type="sldNum" idx="12"/>
          </p:nvPr>
        </p:nvSpPr>
        <p:spPr>
          <a:xfrm>
            <a:off x="8472458" y="466321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5"/>
        <p:cNvGrpSpPr/>
        <p:nvPr/>
      </p:nvGrpSpPr>
      <p:grpSpPr>
        <a:xfrm>
          <a:off x="0" y="0"/>
          <a:ext cx="0" cy="0"/>
          <a:chOff x="0" y="0"/>
          <a:chExt cx="0" cy="0"/>
        </a:xfrm>
      </p:grpSpPr>
      <p:sp>
        <p:nvSpPr>
          <p:cNvPr id="196" name="Google Shape;196;p5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97" name="Google Shape;197;p59"/>
          <p:cNvSpPr txBox="1">
            <a:spLocks noGrp="1"/>
          </p:cNvSpPr>
          <p:nvPr>
            <p:ph type="sldNum" idx="12"/>
          </p:nvPr>
        </p:nvSpPr>
        <p:spPr>
          <a:xfrm>
            <a:off x="8472458" y="466321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98"/>
        <p:cNvGrpSpPr/>
        <p:nvPr/>
      </p:nvGrpSpPr>
      <p:grpSpPr>
        <a:xfrm>
          <a:off x="0" y="0"/>
          <a:ext cx="0" cy="0"/>
          <a:chOff x="0" y="0"/>
          <a:chExt cx="0" cy="0"/>
        </a:xfrm>
      </p:grpSpPr>
      <p:sp>
        <p:nvSpPr>
          <p:cNvPr id="199" name="Google Shape;199;p6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00" name="Google Shape;200;p6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01" name="Google Shape;201;p60"/>
          <p:cNvSpPr txBox="1">
            <a:spLocks noGrp="1"/>
          </p:cNvSpPr>
          <p:nvPr>
            <p:ph type="sldNum" idx="12"/>
          </p:nvPr>
        </p:nvSpPr>
        <p:spPr>
          <a:xfrm>
            <a:off x="8472458" y="466321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02"/>
        <p:cNvGrpSpPr/>
        <p:nvPr/>
      </p:nvGrpSpPr>
      <p:grpSpPr>
        <a:xfrm>
          <a:off x="0" y="0"/>
          <a:ext cx="0" cy="0"/>
          <a:chOff x="0" y="0"/>
          <a:chExt cx="0" cy="0"/>
        </a:xfrm>
      </p:grpSpPr>
      <p:sp>
        <p:nvSpPr>
          <p:cNvPr id="203" name="Google Shape;203;p6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204" name="Google Shape;204;p61"/>
          <p:cNvSpPr txBox="1">
            <a:spLocks noGrp="1"/>
          </p:cNvSpPr>
          <p:nvPr>
            <p:ph type="sldNum" idx="12"/>
          </p:nvPr>
        </p:nvSpPr>
        <p:spPr>
          <a:xfrm>
            <a:off x="8472458" y="466321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5"/>
        <p:cNvGrpSpPr/>
        <p:nvPr/>
      </p:nvGrpSpPr>
      <p:grpSpPr>
        <a:xfrm>
          <a:off x="0" y="0"/>
          <a:ext cx="0" cy="0"/>
          <a:chOff x="0" y="0"/>
          <a:chExt cx="0" cy="0"/>
        </a:xfrm>
      </p:grpSpPr>
      <p:sp>
        <p:nvSpPr>
          <p:cNvPr id="206" name="Google Shape;206;p6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07" name="Google Shape;207;p6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08" name="Google Shape;208;p6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09" name="Google Shape;209;p6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10" name="Google Shape;210;p62"/>
          <p:cNvSpPr txBox="1">
            <a:spLocks noGrp="1"/>
          </p:cNvSpPr>
          <p:nvPr>
            <p:ph type="sldNum" idx="12"/>
          </p:nvPr>
        </p:nvSpPr>
        <p:spPr>
          <a:xfrm>
            <a:off x="8472458" y="466321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11" name="Google Shape;211;p62"/>
          <p:cNvSpPr txBox="1"/>
          <p:nvPr/>
        </p:nvSpPr>
        <p:spPr>
          <a:xfrm>
            <a:off x="7313245" y="56791"/>
            <a:ext cx="2867100" cy="2553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b="1" i="0" u="none" strike="noStrike" cap="none">
                <a:solidFill>
                  <a:srgbClr val="000000"/>
                </a:solidFill>
                <a:latin typeface="Helvetica Neue"/>
                <a:ea typeface="Helvetica Neue"/>
                <a:cs typeface="Helvetica Neue"/>
                <a:sym typeface="Helvetica Neue"/>
              </a:rPr>
              <a:t>Harvard College Data Analytics</a:t>
            </a:r>
            <a:endParaRPr sz="800" b="1" i="0" u="none" strike="noStrike" cap="none">
              <a:solidFill>
                <a:srgbClr val="000000"/>
              </a:solidFill>
              <a:latin typeface="Helvetica Neue"/>
              <a:ea typeface="Helvetica Neue"/>
              <a:cs typeface="Helvetica Neue"/>
              <a:sym typeface="Helvetica Neue"/>
            </a:endParaRPr>
          </a:p>
        </p:txBody>
      </p:sp>
      <p:pic>
        <p:nvPicPr>
          <p:cNvPr id="212" name="Google Shape;212;p62"/>
          <p:cNvPicPr preferRelativeResize="0"/>
          <p:nvPr/>
        </p:nvPicPr>
        <p:blipFill rotWithShape="1">
          <a:blip r:embed="rId2">
            <a:alphaModFix/>
          </a:blip>
          <a:srcRect/>
          <a:stretch/>
        </p:blipFill>
        <p:spPr>
          <a:xfrm>
            <a:off x="7155075" y="93019"/>
            <a:ext cx="182701" cy="182701"/>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13"/>
        <p:cNvGrpSpPr/>
        <p:nvPr/>
      </p:nvGrpSpPr>
      <p:grpSpPr>
        <a:xfrm>
          <a:off x="0" y="0"/>
          <a:ext cx="0" cy="0"/>
          <a:chOff x="0" y="0"/>
          <a:chExt cx="0" cy="0"/>
        </a:xfrm>
      </p:grpSpPr>
      <p:sp>
        <p:nvSpPr>
          <p:cNvPr id="214" name="Google Shape;214;p6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215" name="Google Shape;215;p63"/>
          <p:cNvSpPr txBox="1">
            <a:spLocks noGrp="1"/>
          </p:cNvSpPr>
          <p:nvPr>
            <p:ph type="sldNum" idx="12"/>
          </p:nvPr>
        </p:nvSpPr>
        <p:spPr>
          <a:xfrm>
            <a:off x="8472458" y="466321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16"/>
        <p:cNvGrpSpPr/>
        <p:nvPr/>
      </p:nvGrpSpPr>
      <p:grpSpPr>
        <a:xfrm>
          <a:off x="0" y="0"/>
          <a:ext cx="0" cy="0"/>
          <a:chOff x="0" y="0"/>
          <a:chExt cx="0" cy="0"/>
        </a:xfrm>
      </p:grpSpPr>
      <p:sp>
        <p:nvSpPr>
          <p:cNvPr id="217" name="Google Shape;217;p64"/>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18" name="Google Shape;218;p6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219" name="Google Shape;219;p64"/>
          <p:cNvSpPr txBox="1">
            <a:spLocks noGrp="1"/>
          </p:cNvSpPr>
          <p:nvPr>
            <p:ph type="sldNum" idx="12"/>
          </p:nvPr>
        </p:nvSpPr>
        <p:spPr>
          <a:xfrm>
            <a:off x="8472458" y="466321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0"/>
        <p:cNvGrpSpPr/>
        <p:nvPr/>
      </p:nvGrpSpPr>
      <p:grpSpPr>
        <a:xfrm>
          <a:off x="0" y="0"/>
          <a:ext cx="0" cy="0"/>
          <a:chOff x="0" y="0"/>
          <a:chExt cx="0" cy="0"/>
        </a:xfrm>
      </p:grpSpPr>
      <p:sp>
        <p:nvSpPr>
          <p:cNvPr id="221" name="Google Shape;221;p65"/>
          <p:cNvSpPr txBox="1">
            <a:spLocks noGrp="1"/>
          </p:cNvSpPr>
          <p:nvPr>
            <p:ph type="sldNum" idx="12"/>
          </p:nvPr>
        </p:nvSpPr>
        <p:spPr>
          <a:xfrm>
            <a:off x="8472458" y="466321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4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4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4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1C_Blank">
  <p:cSld name="1C_Blank">
    <p:spTree>
      <p:nvGrpSpPr>
        <p:cNvPr id="1" name="Shape 222"/>
        <p:cNvGrpSpPr/>
        <p:nvPr/>
      </p:nvGrpSpPr>
      <p:grpSpPr>
        <a:xfrm>
          <a:off x="0" y="0"/>
          <a:ext cx="0" cy="0"/>
          <a:chOff x="0" y="0"/>
          <a:chExt cx="0" cy="0"/>
        </a:xfrm>
      </p:grpSpPr>
      <p:sp>
        <p:nvSpPr>
          <p:cNvPr id="223" name="Google Shape;223;p66"/>
          <p:cNvSpPr txBox="1">
            <a:spLocks noGrp="1"/>
          </p:cNvSpPr>
          <p:nvPr>
            <p:ph type="body" idx="1"/>
          </p:nvPr>
        </p:nvSpPr>
        <p:spPr>
          <a:xfrm>
            <a:off x="609600" y="4687211"/>
            <a:ext cx="7926300" cy="258900"/>
          </a:xfrm>
          <a:prstGeom prst="rect">
            <a:avLst/>
          </a:prstGeom>
          <a:noFill/>
          <a:ln>
            <a:noFill/>
          </a:ln>
        </p:spPr>
        <p:txBody>
          <a:bodyPr spcFirstLastPara="1" wrap="square" lIns="0" tIns="0" rIns="0" bIns="0" anchor="b" anchorCtr="0">
            <a:noAutofit/>
          </a:bodyPr>
          <a:lstStyle>
            <a:lvl1pPr marL="457200" marR="0" lvl="0" indent="-228600" algn="l">
              <a:lnSpc>
                <a:spcPct val="143750"/>
              </a:lnSpc>
              <a:spcBef>
                <a:spcPts val="0"/>
              </a:spcBef>
              <a:spcAft>
                <a:spcPts val="0"/>
              </a:spcAft>
              <a:buClr>
                <a:schemeClr val="accent1"/>
              </a:buClr>
              <a:buSzPts val="600"/>
              <a:buFont typeface="Avenir"/>
              <a:buNone/>
              <a:defRPr sz="600" b="0" i="0" u="none" strike="noStrike" cap="none">
                <a:solidFill>
                  <a:srgbClr val="A9A9A9"/>
                </a:solidFill>
                <a:latin typeface="Avenir"/>
                <a:ea typeface="Avenir"/>
                <a:cs typeface="Avenir"/>
                <a:sym typeface="Avenir"/>
              </a:defRPr>
            </a:lvl1pPr>
            <a:lvl2pPr marL="914400" marR="0" lvl="1" indent="-279400" algn="l">
              <a:lnSpc>
                <a:spcPct val="150000"/>
              </a:lnSpc>
              <a:spcBef>
                <a:spcPts val="400"/>
              </a:spcBef>
              <a:spcAft>
                <a:spcPts val="0"/>
              </a:spcAft>
              <a:buClr>
                <a:srgbClr val="BE2F39"/>
              </a:buClr>
              <a:buSzPts val="800"/>
              <a:buFont typeface="Arial"/>
              <a:buChar char="•"/>
              <a:defRPr sz="800" b="0" i="0" u="none" strike="noStrike" cap="none">
                <a:solidFill>
                  <a:schemeClr val="dk1"/>
                </a:solidFill>
                <a:latin typeface="Avenir"/>
                <a:ea typeface="Avenir"/>
                <a:cs typeface="Avenir"/>
                <a:sym typeface="Avenir"/>
              </a:defRPr>
            </a:lvl2pPr>
            <a:lvl3pPr marL="1371600" marR="0" lvl="2" indent="-279400" algn="l">
              <a:lnSpc>
                <a:spcPct val="150000"/>
              </a:lnSpc>
              <a:spcBef>
                <a:spcPts val="400"/>
              </a:spcBef>
              <a:spcAft>
                <a:spcPts val="0"/>
              </a:spcAft>
              <a:buClr>
                <a:srgbClr val="BE2F39"/>
              </a:buClr>
              <a:buSzPts val="800"/>
              <a:buFont typeface="Avenir"/>
              <a:buChar char="•"/>
              <a:defRPr sz="800" b="0" i="0" u="none" strike="noStrike" cap="none">
                <a:solidFill>
                  <a:schemeClr val="dk1"/>
                </a:solidFill>
                <a:latin typeface="Avenir"/>
                <a:ea typeface="Avenir"/>
                <a:cs typeface="Avenir"/>
                <a:sym typeface="Avenir"/>
              </a:defRPr>
            </a:lvl3pPr>
            <a:lvl4pPr marL="1828800" marR="0" lvl="3" indent="-279400" algn="l">
              <a:lnSpc>
                <a:spcPct val="150000"/>
              </a:lnSpc>
              <a:spcBef>
                <a:spcPts val="400"/>
              </a:spcBef>
              <a:spcAft>
                <a:spcPts val="0"/>
              </a:spcAft>
              <a:buClr>
                <a:schemeClr val="accent2"/>
              </a:buClr>
              <a:buSzPts val="800"/>
              <a:buFont typeface="Avenir"/>
              <a:buChar char="•"/>
              <a:defRPr sz="800" b="0" i="0" u="none" strike="noStrike" cap="none">
                <a:solidFill>
                  <a:schemeClr val="dk1"/>
                </a:solidFill>
                <a:latin typeface="Avenir"/>
                <a:ea typeface="Avenir"/>
                <a:cs typeface="Avenir"/>
                <a:sym typeface="Avenir"/>
              </a:defRPr>
            </a:lvl4pPr>
            <a:lvl5pPr marL="2286000" marR="0" lvl="4" indent="-279400" algn="l">
              <a:lnSpc>
                <a:spcPct val="150000"/>
              </a:lnSpc>
              <a:spcBef>
                <a:spcPts val="400"/>
              </a:spcBef>
              <a:spcAft>
                <a:spcPts val="0"/>
              </a:spcAft>
              <a:buClr>
                <a:srgbClr val="D8D8D8"/>
              </a:buClr>
              <a:buSzPts val="800"/>
              <a:buFont typeface="Avenir"/>
              <a:buChar char="•"/>
              <a:defRPr sz="800" b="0" i="0" u="none" strike="noStrike" cap="none">
                <a:solidFill>
                  <a:schemeClr val="dk1"/>
                </a:solidFill>
                <a:latin typeface="Avenir"/>
                <a:ea typeface="Avenir"/>
                <a:cs typeface="Avenir"/>
                <a:sym typeface="Avenir"/>
              </a:defRPr>
            </a:lvl5pPr>
            <a:lvl6pPr marL="2743200" marR="0" lvl="5"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venir"/>
                <a:ea typeface="Avenir"/>
                <a:cs typeface="Avenir"/>
                <a:sym typeface="Avenir"/>
              </a:defRPr>
            </a:lvl6pPr>
            <a:lvl7pPr marL="3200400" marR="0" lvl="6"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venir"/>
                <a:ea typeface="Avenir"/>
                <a:cs typeface="Avenir"/>
                <a:sym typeface="Avenir"/>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venir"/>
                <a:ea typeface="Avenir"/>
                <a:cs typeface="Avenir"/>
                <a:sym typeface="Avenir"/>
              </a:defRPr>
            </a:lvl8pPr>
            <a:lvl9pPr marL="4114800" marR="0" lvl="8" indent="-317500" algn="l">
              <a:lnSpc>
                <a:spcPct val="90000"/>
              </a:lnSpc>
              <a:spcBef>
                <a:spcPts val="400"/>
              </a:spcBef>
              <a:spcAft>
                <a:spcPts val="1600"/>
              </a:spcAft>
              <a:buClr>
                <a:schemeClr val="dk1"/>
              </a:buClr>
              <a:buSzPts val="1400"/>
              <a:buFont typeface="Arial"/>
              <a:buChar char="•"/>
              <a:defRPr sz="1400" b="0" i="0" u="none" strike="noStrike" cap="none">
                <a:solidFill>
                  <a:schemeClr val="dk1"/>
                </a:solidFill>
                <a:latin typeface="Avenir"/>
                <a:ea typeface="Avenir"/>
                <a:cs typeface="Avenir"/>
                <a:sym typeface="Avenir"/>
              </a:defRPr>
            </a:lvl9pPr>
          </a:lstStyle>
          <a:p>
            <a:endParaRPr/>
          </a:p>
        </p:txBody>
      </p:sp>
      <p:sp>
        <p:nvSpPr>
          <p:cNvPr id="224" name="Google Shape;224;p66"/>
          <p:cNvSpPr txBox="1">
            <a:spLocks noGrp="1"/>
          </p:cNvSpPr>
          <p:nvPr>
            <p:ph type="body" idx="2"/>
          </p:nvPr>
        </p:nvSpPr>
        <p:spPr>
          <a:xfrm>
            <a:off x="609600" y="299466"/>
            <a:ext cx="7924800" cy="304800"/>
          </a:xfrm>
          <a:prstGeom prst="rect">
            <a:avLst/>
          </a:prstGeom>
          <a:noFill/>
          <a:ln>
            <a:noFill/>
          </a:ln>
        </p:spPr>
        <p:txBody>
          <a:bodyPr spcFirstLastPara="1" wrap="square" lIns="0" tIns="0" rIns="0" bIns="0" anchor="t" anchorCtr="0">
            <a:noAutofit/>
          </a:bodyPr>
          <a:lstStyle>
            <a:lvl1pPr marL="457200" marR="0" lvl="0" indent="-228600" algn="l">
              <a:lnSpc>
                <a:spcPct val="100000"/>
              </a:lnSpc>
              <a:spcBef>
                <a:spcPts val="800"/>
              </a:spcBef>
              <a:spcAft>
                <a:spcPts val="0"/>
              </a:spcAft>
              <a:buClr>
                <a:schemeClr val="accent1"/>
              </a:buClr>
              <a:buSzPts val="2000"/>
              <a:buFont typeface="Avenir"/>
              <a:buNone/>
              <a:defRPr sz="2000" b="1" i="0" u="none" strike="noStrike" cap="none">
                <a:solidFill>
                  <a:srgbClr val="A82626"/>
                </a:solidFill>
                <a:latin typeface="Avenir"/>
                <a:ea typeface="Avenir"/>
                <a:cs typeface="Avenir"/>
                <a:sym typeface="Avenir"/>
              </a:defRPr>
            </a:lvl1pPr>
            <a:lvl2pPr marL="914400" marR="0" lvl="1" indent="-279400" algn="l">
              <a:lnSpc>
                <a:spcPct val="150000"/>
              </a:lnSpc>
              <a:spcBef>
                <a:spcPts val="400"/>
              </a:spcBef>
              <a:spcAft>
                <a:spcPts val="0"/>
              </a:spcAft>
              <a:buClr>
                <a:srgbClr val="BE2F39"/>
              </a:buClr>
              <a:buSzPts val="800"/>
              <a:buFont typeface="Arial"/>
              <a:buChar char="•"/>
              <a:defRPr sz="800" b="0" i="0" u="none" strike="noStrike" cap="none">
                <a:solidFill>
                  <a:schemeClr val="dk1"/>
                </a:solidFill>
                <a:latin typeface="Avenir"/>
                <a:ea typeface="Avenir"/>
                <a:cs typeface="Avenir"/>
                <a:sym typeface="Avenir"/>
              </a:defRPr>
            </a:lvl2pPr>
            <a:lvl3pPr marL="1371600" marR="0" lvl="2" indent="-279400" algn="l">
              <a:lnSpc>
                <a:spcPct val="150000"/>
              </a:lnSpc>
              <a:spcBef>
                <a:spcPts val="400"/>
              </a:spcBef>
              <a:spcAft>
                <a:spcPts val="0"/>
              </a:spcAft>
              <a:buClr>
                <a:srgbClr val="BE2F39"/>
              </a:buClr>
              <a:buSzPts val="800"/>
              <a:buFont typeface="Avenir"/>
              <a:buChar char="•"/>
              <a:defRPr sz="800" b="0" i="0" u="none" strike="noStrike" cap="none">
                <a:solidFill>
                  <a:schemeClr val="dk1"/>
                </a:solidFill>
                <a:latin typeface="Avenir"/>
                <a:ea typeface="Avenir"/>
                <a:cs typeface="Avenir"/>
                <a:sym typeface="Avenir"/>
              </a:defRPr>
            </a:lvl3pPr>
            <a:lvl4pPr marL="1828800" marR="0" lvl="3" indent="-279400" algn="l">
              <a:lnSpc>
                <a:spcPct val="150000"/>
              </a:lnSpc>
              <a:spcBef>
                <a:spcPts val="400"/>
              </a:spcBef>
              <a:spcAft>
                <a:spcPts val="0"/>
              </a:spcAft>
              <a:buClr>
                <a:schemeClr val="accent2"/>
              </a:buClr>
              <a:buSzPts val="800"/>
              <a:buFont typeface="Avenir"/>
              <a:buChar char="•"/>
              <a:defRPr sz="800" b="0" i="0" u="none" strike="noStrike" cap="none">
                <a:solidFill>
                  <a:schemeClr val="dk1"/>
                </a:solidFill>
                <a:latin typeface="Avenir"/>
                <a:ea typeface="Avenir"/>
                <a:cs typeface="Avenir"/>
                <a:sym typeface="Avenir"/>
              </a:defRPr>
            </a:lvl4pPr>
            <a:lvl5pPr marL="2286000" marR="0" lvl="4" indent="-279400" algn="l">
              <a:lnSpc>
                <a:spcPct val="150000"/>
              </a:lnSpc>
              <a:spcBef>
                <a:spcPts val="400"/>
              </a:spcBef>
              <a:spcAft>
                <a:spcPts val="0"/>
              </a:spcAft>
              <a:buClr>
                <a:srgbClr val="D8D8D8"/>
              </a:buClr>
              <a:buSzPts val="800"/>
              <a:buFont typeface="Avenir"/>
              <a:buChar char="•"/>
              <a:defRPr sz="800" b="0" i="0" u="none" strike="noStrike" cap="none">
                <a:solidFill>
                  <a:schemeClr val="dk1"/>
                </a:solidFill>
                <a:latin typeface="Avenir"/>
                <a:ea typeface="Avenir"/>
                <a:cs typeface="Avenir"/>
                <a:sym typeface="Avenir"/>
              </a:defRPr>
            </a:lvl5pPr>
            <a:lvl6pPr marL="2743200" marR="0" lvl="5"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venir"/>
                <a:ea typeface="Avenir"/>
                <a:cs typeface="Avenir"/>
                <a:sym typeface="Avenir"/>
              </a:defRPr>
            </a:lvl6pPr>
            <a:lvl7pPr marL="3200400" marR="0" lvl="6"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venir"/>
                <a:ea typeface="Avenir"/>
                <a:cs typeface="Avenir"/>
                <a:sym typeface="Avenir"/>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venir"/>
                <a:ea typeface="Avenir"/>
                <a:cs typeface="Avenir"/>
                <a:sym typeface="Avenir"/>
              </a:defRPr>
            </a:lvl8pPr>
            <a:lvl9pPr marL="4114800" marR="0" lvl="8" indent="-317500" algn="l">
              <a:lnSpc>
                <a:spcPct val="90000"/>
              </a:lnSpc>
              <a:spcBef>
                <a:spcPts val="400"/>
              </a:spcBef>
              <a:spcAft>
                <a:spcPts val="1600"/>
              </a:spcAft>
              <a:buClr>
                <a:schemeClr val="dk1"/>
              </a:buClr>
              <a:buSzPts val="1400"/>
              <a:buFont typeface="Arial"/>
              <a:buChar char="•"/>
              <a:defRPr sz="1400" b="0" i="0" u="none" strike="noStrike" cap="none">
                <a:solidFill>
                  <a:schemeClr val="dk1"/>
                </a:solidFill>
                <a:latin typeface="Avenir"/>
                <a:ea typeface="Avenir"/>
                <a:cs typeface="Avenir"/>
                <a:sym typeface="Avenir"/>
              </a:defRPr>
            </a:lvl9pPr>
          </a:lstStyle>
          <a:p>
            <a:endParaRPr/>
          </a:p>
        </p:txBody>
      </p:sp>
      <p:sp>
        <p:nvSpPr>
          <p:cNvPr id="225" name="Google Shape;225;p66"/>
          <p:cNvSpPr txBox="1">
            <a:spLocks noGrp="1"/>
          </p:cNvSpPr>
          <p:nvPr>
            <p:ph type="subTitle" idx="3"/>
          </p:nvPr>
        </p:nvSpPr>
        <p:spPr>
          <a:xfrm>
            <a:off x="612648" y="685800"/>
            <a:ext cx="7918800" cy="429000"/>
          </a:xfrm>
          <a:prstGeom prst="rect">
            <a:avLst/>
          </a:prstGeom>
          <a:noFill/>
          <a:ln>
            <a:noFill/>
          </a:ln>
        </p:spPr>
        <p:txBody>
          <a:bodyPr spcFirstLastPara="1" wrap="square" lIns="0" tIns="0" rIns="0" bIns="0" anchor="t" anchorCtr="0">
            <a:noAutofit/>
          </a:bodyPr>
          <a:lstStyle>
            <a:lvl1pPr marR="0" lvl="0" algn="l">
              <a:lnSpc>
                <a:spcPct val="120000"/>
              </a:lnSpc>
              <a:spcBef>
                <a:spcPts val="800"/>
              </a:spcBef>
              <a:spcAft>
                <a:spcPts val="0"/>
              </a:spcAft>
              <a:buClr>
                <a:schemeClr val="accent1"/>
              </a:buClr>
              <a:buSzPts val="1100"/>
              <a:buFont typeface="Avenir"/>
              <a:buNone/>
              <a:defRPr sz="1100" b="0" i="0" u="none" strike="noStrike" cap="none">
                <a:solidFill>
                  <a:srgbClr val="7F7F7F"/>
                </a:solidFill>
                <a:latin typeface="Avenir"/>
                <a:ea typeface="Avenir"/>
                <a:cs typeface="Avenir"/>
                <a:sym typeface="Avenir"/>
              </a:defRPr>
            </a:lvl1pPr>
            <a:lvl2pPr marR="0" lvl="1" algn="ctr">
              <a:lnSpc>
                <a:spcPct val="75000"/>
              </a:lnSpc>
              <a:spcBef>
                <a:spcPts val="400"/>
              </a:spcBef>
              <a:spcAft>
                <a:spcPts val="0"/>
              </a:spcAft>
              <a:buClr>
                <a:srgbClr val="BE2F39"/>
              </a:buClr>
              <a:buSzPts val="1500"/>
              <a:buFont typeface="Arial"/>
              <a:buNone/>
              <a:defRPr sz="1500" b="0" i="0" u="none" strike="noStrike" cap="none">
                <a:solidFill>
                  <a:schemeClr val="dk1"/>
                </a:solidFill>
                <a:latin typeface="Avenir"/>
                <a:ea typeface="Avenir"/>
                <a:cs typeface="Avenir"/>
                <a:sym typeface="Avenir"/>
              </a:defRPr>
            </a:lvl2pPr>
            <a:lvl3pPr marR="0" lvl="2" algn="ctr">
              <a:lnSpc>
                <a:spcPct val="83333"/>
              </a:lnSpc>
              <a:spcBef>
                <a:spcPts val="400"/>
              </a:spcBef>
              <a:spcAft>
                <a:spcPts val="0"/>
              </a:spcAft>
              <a:buClr>
                <a:srgbClr val="BE2F39"/>
              </a:buClr>
              <a:buSzPts val="1400"/>
              <a:buFont typeface="Avenir"/>
              <a:buNone/>
              <a:defRPr sz="1400" b="0" i="0" u="none" strike="noStrike" cap="none">
                <a:solidFill>
                  <a:schemeClr val="dk1"/>
                </a:solidFill>
                <a:latin typeface="Avenir"/>
                <a:ea typeface="Avenir"/>
                <a:cs typeface="Avenir"/>
                <a:sym typeface="Avenir"/>
              </a:defRPr>
            </a:lvl3pPr>
            <a:lvl4pPr marR="0" lvl="3" algn="ctr">
              <a:lnSpc>
                <a:spcPct val="93750"/>
              </a:lnSpc>
              <a:spcBef>
                <a:spcPts val="400"/>
              </a:spcBef>
              <a:spcAft>
                <a:spcPts val="0"/>
              </a:spcAft>
              <a:buClr>
                <a:schemeClr val="accent2"/>
              </a:buClr>
              <a:buSzPts val="1200"/>
              <a:buFont typeface="Avenir"/>
              <a:buNone/>
              <a:defRPr sz="1200" b="0" i="0" u="none" strike="noStrike" cap="none">
                <a:solidFill>
                  <a:schemeClr val="dk1"/>
                </a:solidFill>
                <a:latin typeface="Avenir"/>
                <a:ea typeface="Avenir"/>
                <a:cs typeface="Avenir"/>
                <a:sym typeface="Avenir"/>
              </a:defRPr>
            </a:lvl4pPr>
            <a:lvl5pPr marR="0" lvl="4" algn="ctr">
              <a:lnSpc>
                <a:spcPct val="93750"/>
              </a:lnSpc>
              <a:spcBef>
                <a:spcPts val="400"/>
              </a:spcBef>
              <a:spcAft>
                <a:spcPts val="0"/>
              </a:spcAft>
              <a:buClr>
                <a:srgbClr val="D8D8D8"/>
              </a:buClr>
              <a:buSzPts val="1200"/>
              <a:buFont typeface="Avenir"/>
              <a:buNone/>
              <a:defRPr sz="1200" b="0" i="0" u="none" strike="noStrike" cap="none">
                <a:solidFill>
                  <a:schemeClr val="dk1"/>
                </a:solidFill>
                <a:latin typeface="Avenir"/>
                <a:ea typeface="Avenir"/>
                <a:cs typeface="Avenir"/>
                <a:sym typeface="Avenir"/>
              </a:defRPr>
            </a:lvl5pPr>
            <a:lvl6pPr marR="0" lvl="5" algn="ctr">
              <a:lnSpc>
                <a:spcPct val="90000"/>
              </a:lnSpc>
              <a:spcBef>
                <a:spcPts val="400"/>
              </a:spcBef>
              <a:spcAft>
                <a:spcPts val="0"/>
              </a:spcAft>
              <a:buClr>
                <a:schemeClr val="dk1"/>
              </a:buClr>
              <a:buSzPts val="1200"/>
              <a:buFont typeface="Arial"/>
              <a:buNone/>
              <a:defRPr sz="1200" b="0" i="0" u="none" strike="noStrike" cap="none">
                <a:solidFill>
                  <a:schemeClr val="dk1"/>
                </a:solidFill>
                <a:latin typeface="Avenir"/>
                <a:ea typeface="Avenir"/>
                <a:cs typeface="Avenir"/>
                <a:sym typeface="Avenir"/>
              </a:defRPr>
            </a:lvl6pPr>
            <a:lvl7pPr marR="0" lvl="6" algn="ctr">
              <a:lnSpc>
                <a:spcPct val="90000"/>
              </a:lnSpc>
              <a:spcBef>
                <a:spcPts val="400"/>
              </a:spcBef>
              <a:spcAft>
                <a:spcPts val="0"/>
              </a:spcAft>
              <a:buClr>
                <a:schemeClr val="dk1"/>
              </a:buClr>
              <a:buSzPts val="1200"/>
              <a:buFont typeface="Arial"/>
              <a:buNone/>
              <a:defRPr sz="1200" b="0" i="0" u="none" strike="noStrike" cap="none">
                <a:solidFill>
                  <a:schemeClr val="dk1"/>
                </a:solidFill>
                <a:latin typeface="Avenir"/>
                <a:ea typeface="Avenir"/>
                <a:cs typeface="Avenir"/>
                <a:sym typeface="Avenir"/>
              </a:defRPr>
            </a:lvl7pPr>
            <a:lvl8pPr marR="0" lvl="7" algn="ctr">
              <a:lnSpc>
                <a:spcPct val="90000"/>
              </a:lnSpc>
              <a:spcBef>
                <a:spcPts val="400"/>
              </a:spcBef>
              <a:spcAft>
                <a:spcPts val="0"/>
              </a:spcAft>
              <a:buClr>
                <a:schemeClr val="dk1"/>
              </a:buClr>
              <a:buSzPts val="1200"/>
              <a:buFont typeface="Arial"/>
              <a:buNone/>
              <a:defRPr sz="1200" b="0" i="0" u="none" strike="noStrike" cap="none">
                <a:solidFill>
                  <a:schemeClr val="dk1"/>
                </a:solidFill>
                <a:latin typeface="Avenir"/>
                <a:ea typeface="Avenir"/>
                <a:cs typeface="Avenir"/>
                <a:sym typeface="Avenir"/>
              </a:defRPr>
            </a:lvl8pPr>
            <a:lvl9pPr marR="0" lvl="8" algn="ctr">
              <a:lnSpc>
                <a:spcPct val="90000"/>
              </a:lnSpc>
              <a:spcBef>
                <a:spcPts val="400"/>
              </a:spcBef>
              <a:spcAft>
                <a:spcPts val="1600"/>
              </a:spcAft>
              <a:buClr>
                <a:schemeClr val="dk1"/>
              </a:buClr>
              <a:buSzPts val="1200"/>
              <a:buFont typeface="Arial"/>
              <a:buNone/>
              <a:defRPr sz="1200" b="0" i="0" u="none" strike="noStrike" cap="none">
                <a:solidFill>
                  <a:schemeClr val="dk1"/>
                </a:solidFill>
                <a:latin typeface="Avenir"/>
                <a:ea typeface="Avenir"/>
                <a:cs typeface="Avenir"/>
                <a:sym typeface="Avenir"/>
              </a:defRPr>
            </a:lvl9pPr>
          </a:lstStyle>
          <a:p>
            <a:endParaRPr/>
          </a:p>
        </p:txBody>
      </p:sp>
      <p:sp>
        <p:nvSpPr>
          <p:cNvPr id="226" name="Google Shape;226;p66"/>
          <p:cNvSpPr txBox="1">
            <a:spLocks noGrp="1"/>
          </p:cNvSpPr>
          <p:nvPr>
            <p:ph type="sldNum" idx="12"/>
          </p:nvPr>
        </p:nvSpPr>
        <p:spPr>
          <a:xfrm>
            <a:off x="8540496" y="4684014"/>
            <a:ext cx="365700" cy="2604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000"/>
              <a:buFont typeface="Arial"/>
              <a:buNone/>
              <a:defRPr sz="600" b="1" i="0" u="none" strike="noStrike" cap="none">
                <a:solidFill>
                  <a:srgbClr val="A9A9A9"/>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000"/>
              <a:buFont typeface="Arial"/>
              <a:buNone/>
              <a:defRPr sz="600" b="1" i="0" u="none" strike="noStrike" cap="none">
                <a:solidFill>
                  <a:srgbClr val="A9A9A9"/>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000"/>
              <a:buFont typeface="Arial"/>
              <a:buNone/>
              <a:defRPr sz="600" b="1" i="0" u="none" strike="noStrike" cap="none">
                <a:solidFill>
                  <a:srgbClr val="A9A9A9"/>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000"/>
              <a:buFont typeface="Arial"/>
              <a:buNone/>
              <a:defRPr sz="600" b="1" i="0" u="none" strike="noStrike" cap="none">
                <a:solidFill>
                  <a:srgbClr val="A9A9A9"/>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000"/>
              <a:buFont typeface="Arial"/>
              <a:buNone/>
              <a:defRPr sz="600" b="1" i="0" u="none" strike="noStrike" cap="none">
                <a:solidFill>
                  <a:srgbClr val="A9A9A9"/>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000"/>
              <a:buFont typeface="Arial"/>
              <a:buNone/>
              <a:defRPr sz="600" b="1" i="0" u="none" strike="noStrike" cap="none">
                <a:solidFill>
                  <a:srgbClr val="A9A9A9"/>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000"/>
              <a:buFont typeface="Arial"/>
              <a:buNone/>
              <a:defRPr sz="600" b="1" i="0" u="none" strike="noStrike" cap="none">
                <a:solidFill>
                  <a:srgbClr val="A9A9A9"/>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000"/>
              <a:buFont typeface="Arial"/>
              <a:buNone/>
              <a:defRPr sz="600" b="1" i="0" u="none" strike="noStrike" cap="none">
                <a:solidFill>
                  <a:srgbClr val="A9A9A9"/>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000"/>
              <a:buFont typeface="Arial"/>
              <a:buNone/>
              <a:defRPr sz="600" b="1" i="0" u="none" strike="noStrike" cap="none">
                <a:solidFill>
                  <a:srgbClr val="A9A9A9"/>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31"/>
        <p:cNvGrpSpPr/>
        <p:nvPr/>
      </p:nvGrpSpPr>
      <p:grpSpPr>
        <a:xfrm>
          <a:off x="0" y="0"/>
          <a:ext cx="0" cy="0"/>
          <a:chOff x="0" y="0"/>
          <a:chExt cx="0" cy="0"/>
        </a:xfrm>
      </p:grpSpPr>
      <p:grpSp>
        <p:nvGrpSpPr>
          <p:cNvPr id="232" name="Google Shape;232;p43"/>
          <p:cNvGrpSpPr/>
          <p:nvPr/>
        </p:nvGrpSpPr>
        <p:grpSpPr>
          <a:xfrm>
            <a:off x="9366890" y="1358009"/>
            <a:ext cx="1619550" cy="2427525"/>
            <a:chOff x="9358009" y="1999033"/>
            <a:chExt cx="2159400" cy="3236700"/>
          </a:xfrm>
        </p:grpSpPr>
        <p:sp>
          <p:nvSpPr>
            <p:cNvPr id="233" name="Google Shape;233;p43"/>
            <p:cNvSpPr/>
            <p:nvPr/>
          </p:nvSpPr>
          <p:spPr>
            <a:xfrm>
              <a:off x="9358009" y="1999033"/>
              <a:ext cx="2159400" cy="32367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100"/>
                <a:buFont typeface="Calibri"/>
                <a:buNone/>
              </a:pPr>
              <a:endParaRPr sz="1100" b="0" i="0" u="none" strike="noStrike" cap="none">
                <a:solidFill>
                  <a:schemeClr val="lt1"/>
                </a:solidFill>
                <a:latin typeface="Arial"/>
                <a:ea typeface="Arial"/>
                <a:cs typeface="Arial"/>
                <a:sym typeface="Arial"/>
              </a:endParaRPr>
            </a:p>
          </p:txBody>
        </p:sp>
        <p:sp>
          <p:nvSpPr>
            <p:cNvPr id="234" name="Google Shape;234;p43"/>
            <p:cNvSpPr txBox="1"/>
            <p:nvPr/>
          </p:nvSpPr>
          <p:spPr>
            <a:xfrm>
              <a:off x="9358009" y="2160397"/>
              <a:ext cx="2159400" cy="3078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959"/>
                </a:buClr>
                <a:buSzPts val="1100"/>
                <a:buFont typeface="Helvetica Neue"/>
                <a:buNone/>
              </a:pPr>
              <a:r>
                <a:rPr lang="en" sz="1100" b="0" i="0" u="none" strike="noStrike" cap="none">
                  <a:solidFill>
                    <a:srgbClr val="000959"/>
                  </a:solidFill>
                  <a:latin typeface="Helvetica Neue"/>
                  <a:ea typeface="Helvetica Neue"/>
                  <a:cs typeface="Helvetica Neue"/>
                  <a:sym typeface="Helvetica Neue"/>
                </a:rPr>
                <a:t>HDAG Color Scheme</a:t>
              </a:r>
              <a:endParaRPr sz="1400" b="0" i="0" u="none" strike="noStrike" cap="none">
                <a:solidFill>
                  <a:schemeClr val="dk1"/>
                </a:solidFill>
                <a:latin typeface="Calibri"/>
                <a:ea typeface="Calibri"/>
                <a:cs typeface="Calibri"/>
                <a:sym typeface="Calibri"/>
              </a:endParaRPr>
            </a:p>
          </p:txBody>
        </p:sp>
        <p:sp>
          <p:nvSpPr>
            <p:cNvPr id="235" name="Google Shape;235;p43"/>
            <p:cNvSpPr/>
            <p:nvPr/>
          </p:nvSpPr>
          <p:spPr>
            <a:xfrm>
              <a:off x="9717700" y="2578023"/>
              <a:ext cx="307800" cy="307800"/>
            </a:xfrm>
            <a:prstGeom prst="rect">
              <a:avLst/>
            </a:prstGeom>
            <a:solidFill>
              <a:srgbClr val="00095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100"/>
                <a:buFont typeface="Calibri"/>
                <a:buNone/>
              </a:pPr>
              <a:endParaRPr sz="1100" b="0" i="0" u="none" strike="noStrike" cap="none">
                <a:solidFill>
                  <a:schemeClr val="lt1"/>
                </a:solidFill>
                <a:latin typeface="Arial"/>
                <a:ea typeface="Arial"/>
                <a:cs typeface="Arial"/>
                <a:sym typeface="Arial"/>
              </a:endParaRPr>
            </a:p>
          </p:txBody>
        </p:sp>
        <p:sp>
          <p:nvSpPr>
            <p:cNvPr id="236" name="Google Shape;236;p43"/>
            <p:cNvSpPr txBox="1"/>
            <p:nvPr/>
          </p:nvSpPr>
          <p:spPr>
            <a:xfrm>
              <a:off x="9988851" y="2593150"/>
              <a:ext cx="1269300" cy="276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900"/>
                <a:buFont typeface="Helvetica Neue"/>
                <a:buNone/>
              </a:pPr>
              <a:r>
                <a:rPr lang="en" sz="900" b="0" i="0" u="none" strike="noStrike" cap="none">
                  <a:solidFill>
                    <a:srgbClr val="000000"/>
                  </a:solidFill>
                  <a:latin typeface="Helvetica Neue"/>
                  <a:ea typeface="Helvetica Neue"/>
                  <a:cs typeface="Helvetica Neue"/>
                  <a:sym typeface="Helvetica Neue"/>
                </a:rPr>
                <a:t>HEX #000959</a:t>
              </a:r>
              <a:endParaRPr sz="1400" b="0" i="0" u="none" strike="noStrike" cap="none">
                <a:solidFill>
                  <a:schemeClr val="dk1"/>
                </a:solidFill>
                <a:latin typeface="Calibri"/>
                <a:ea typeface="Calibri"/>
                <a:cs typeface="Calibri"/>
                <a:sym typeface="Calibri"/>
              </a:endParaRPr>
            </a:p>
          </p:txBody>
        </p:sp>
        <p:sp>
          <p:nvSpPr>
            <p:cNvPr id="237" name="Google Shape;237;p43"/>
            <p:cNvSpPr/>
            <p:nvPr/>
          </p:nvSpPr>
          <p:spPr>
            <a:xfrm>
              <a:off x="9717700" y="3000882"/>
              <a:ext cx="307800" cy="307800"/>
            </a:xfrm>
            <a:prstGeom prst="rect">
              <a:avLst/>
            </a:prstGeom>
            <a:solidFill>
              <a:srgbClr val="32528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100"/>
                <a:buFont typeface="Calibri"/>
                <a:buNone/>
              </a:pPr>
              <a:endParaRPr sz="1100" b="0" i="0" u="none" strike="noStrike" cap="none">
                <a:solidFill>
                  <a:schemeClr val="lt1"/>
                </a:solidFill>
                <a:latin typeface="Arial"/>
                <a:ea typeface="Arial"/>
                <a:cs typeface="Arial"/>
                <a:sym typeface="Arial"/>
              </a:endParaRPr>
            </a:p>
          </p:txBody>
        </p:sp>
        <p:sp>
          <p:nvSpPr>
            <p:cNvPr id="238" name="Google Shape;238;p43"/>
            <p:cNvSpPr txBox="1"/>
            <p:nvPr/>
          </p:nvSpPr>
          <p:spPr>
            <a:xfrm>
              <a:off x="9988851" y="3016009"/>
              <a:ext cx="1269300" cy="276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900"/>
                <a:buFont typeface="Helvetica Neue"/>
                <a:buNone/>
              </a:pPr>
              <a:r>
                <a:rPr lang="en" sz="900" b="0" i="0" u="none" strike="noStrike" cap="none">
                  <a:solidFill>
                    <a:srgbClr val="000000"/>
                  </a:solidFill>
                  <a:latin typeface="Helvetica Neue"/>
                  <a:ea typeface="Helvetica Neue"/>
                  <a:cs typeface="Helvetica Neue"/>
                  <a:sym typeface="Helvetica Neue"/>
                </a:rPr>
                <a:t>HEX #325287</a:t>
              </a:r>
              <a:endParaRPr sz="1400" b="0" i="0" u="none" strike="noStrike" cap="none">
                <a:solidFill>
                  <a:schemeClr val="dk1"/>
                </a:solidFill>
                <a:latin typeface="Calibri"/>
                <a:ea typeface="Calibri"/>
                <a:cs typeface="Calibri"/>
                <a:sym typeface="Calibri"/>
              </a:endParaRPr>
            </a:p>
          </p:txBody>
        </p:sp>
        <p:sp>
          <p:nvSpPr>
            <p:cNvPr id="239" name="Google Shape;239;p43"/>
            <p:cNvSpPr/>
            <p:nvPr/>
          </p:nvSpPr>
          <p:spPr>
            <a:xfrm>
              <a:off x="9717700" y="3421994"/>
              <a:ext cx="307800" cy="307800"/>
            </a:xfrm>
            <a:prstGeom prst="rect">
              <a:avLst/>
            </a:prstGeom>
            <a:solidFill>
              <a:srgbClr val="84242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100"/>
                <a:buFont typeface="Calibri"/>
                <a:buNone/>
              </a:pPr>
              <a:endParaRPr sz="1100" b="0" i="0" u="none" strike="noStrike" cap="none">
                <a:solidFill>
                  <a:schemeClr val="lt1"/>
                </a:solidFill>
                <a:latin typeface="Arial"/>
                <a:ea typeface="Arial"/>
                <a:cs typeface="Arial"/>
                <a:sym typeface="Arial"/>
              </a:endParaRPr>
            </a:p>
          </p:txBody>
        </p:sp>
        <p:sp>
          <p:nvSpPr>
            <p:cNvPr id="240" name="Google Shape;240;p43"/>
            <p:cNvSpPr txBox="1"/>
            <p:nvPr/>
          </p:nvSpPr>
          <p:spPr>
            <a:xfrm>
              <a:off x="9988851" y="3437121"/>
              <a:ext cx="1269300" cy="276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900"/>
                <a:buFont typeface="Helvetica Neue"/>
                <a:buNone/>
              </a:pPr>
              <a:r>
                <a:rPr lang="en" sz="900" b="0" i="0" u="none" strike="noStrike" cap="none">
                  <a:solidFill>
                    <a:srgbClr val="000000"/>
                  </a:solidFill>
                  <a:latin typeface="Helvetica Neue"/>
                  <a:ea typeface="Helvetica Neue"/>
                  <a:cs typeface="Helvetica Neue"/>
                  <a:sym typeface="Helvetica Neue"/>
                </a:rPr>
                <a:t>HEX #842420</a:t>
              </a:r>
              <a:endParaRPr sz="1400" b="0" i="0" u="none" strike="noStrike" cap="none">
                <a:solidFill>
                  <a:schemeClr val="dk1"/>
                </a:solidFill>
                <a:latin typeface="Calibri"/>
                <a:ea typeface="Calibri"/>
                <a:cs typeface="Calibri"/>
                <a:sym typeface="Calibri"/>
              </a:endParaRPr>
            </a:p>
          </p:txBody>
        </p:sp>
        <p:sp>
          <p:nvSpPr>
            <p:cNvPr id="241" name="Google Shape;241;p43"/>
            <p:cNvSpPr/>
            <p:nvPr/>
          </p:nvSpPr>
          <p:spPr>
            <a:xfrm>
              <a:off x="9717700" y="3867638"/>
              <a:ext cx="307800" cy="307800"/>
            </a:xfrm>
            <a:prstGeom prst="rect">
              <a:avLst/>
            </a:prstGeom>
            <a:solidFill>
              <a:srgbClr val="0D0D0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100"/>
                <a:buFont typeface="Calibri"/>
                <a:buNone/>
              </a:pPr>
              <a:endParaRPr sz="1100" b="0" i="0" u="none" strike="noStrike" cap="none">
                <a:solidFill>
                  <a:schemeClr val="lt1"/>
                </a:solidFill>
                <a:latin typeface="Arial"/>
                <a:ea typeface="Arial"/>
                <a:cs typeface="Arial"/>
                <a:sym typeface="Arial"/>
              </a:endParaRPr>
            </a:p>
          </p:txBody>
        </p:sp>
        <p:sp>
          <p:nvSpPr>
            <p:cNvPr id="242" name="Google Shape;242;p43"/>
            <p:cNvSpPr txBox="1"/>
            <p:nvPr/>
          </p:nvSpPr>
          <p:spPr>
            <a:xfrm>
              <a:off x="9988851" y="3882765"/>
              <a:ext cx="1269300" cy="276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900"/>
                <a:buFont typeface="Helvetica Neue"/>
                <a:buNone/>
              </a:pPr>
              <a:r>
                <a:rPr lang="en" sz="900" b="0" i="0" u="none" strike="noStrike" cap="none">
                  <a:solidFill>
                    <a:srgbClr val="000000"/>
                  </a:solidFill>
                  <a:latin typeface="Helvetica Neue"/>
                  <a:ea typeface="Helvetica Neue"/>
                  <a:cs typeface="Helvetica Neue"/>
                  <a:sym typeface="Helvetica Neue"/>
                </a:rPr>
                <a:t>HEX #0D0D0D</a:t>
              </a:r>
              <a:endParaRPr sz="1400" b="0" i="0" u="none" strike="noStrike" cap="none">
                <a:solidFill>
                  <a:schemeClr val="dk1"/>
                </a:solidFill>
                <a:latin typeface="Calibri"/>
                <a:ea typeface="Calibri"/>
                <a:cs typeface="Calibri"/>
                <a:sym typeface="Calibri"/>
              </a:endParaRPr>
            </a:p>
          </p:txBody>
        </p:sp>
        <p:sp>
          <p:nvSpPr>
            <p:cNvPr id="243" name="Google Shape;243;p43"/>
            <p:cNvSpPr/>
            <p:nvPr/>
          </p:nvSpPr>
          <p:spPr>
            <a:xfrm>
              <a:off x="9717700" y="4294235"/>
              <a:ext cx="307800" cy="307800"/>
            </a:xfrm>
            <a:prstGeom prst="rect">
              <a:avLst/>
            </a:prstGeom>
            <a:solidFill>
              <a:srgbClr val="9B9B9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100"/>
                <a:buFont typeface="Calibri"/>
                <a:buNone/>
              </a:pPr>
              <a:endParaRPr sz="1100" b="0" i="0" u="none" strike="noStrike" cap="none">
                <a:solidFill>
                  <a:srgbClr val="8296B0"/>
                </a:solidFill>
                <a:latin typeface="Arial"/>
                <a:ea typeface="Arial"/>
                <a:cs typeface="Arial"/>
                <a:sym typeface="Arial"/>
              </a:endParaRPr>
            </a:p>
          </p:txBody>
        </p:sp>
        <p:sp>
          <p:nvSpPr>
            <p:cNvPr id="244" name="Google Shape;244;p43"/>
            <p:cNvSpPr txBox="1"/>
            <p:nvPr/>
          </p:nvSpPr>
          <p:spPr>
            <a:xfrm>
              <a:off x="9988851" y="4309362"/>
              <a:ext cx="1269300" cy="276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chemeClr val="dk1"/>
                </a:buClr>
                <a:buSzPts val="900"/>
                <a:buFont typeface="Helvetica Neue"/>
                <a:buNone/>
              </a:pPr>
              <a:r>
                <a:rPr lang="en" sz="900" b="0" i="0" u="none" strike="noStrike" cap="none">
                  <a:solidFill>
                    <a:schemeClr val="dk1"/>
                  </a:solidFill>
                  <a:latin typeface="Helvetica Neue"/>
                  <a:ea typeface="Helvetica Neue"/>
                  <a:cs typeface="Helvetica Neue"/>
                  <a:sym typeface="Helvetica Neue"/>
                </a:rPr>
                <a:t>HEX #9B9B9B</a:t>
              </a:r>
              <a:endParaRPr sz="1400" b="0" i="0" u="none" strike="noStrike" cap="none">
                <a:solidFill>
                  <a:schemeClr val="dk1"/>
                </a:solidFill>
                <a:latin typeface="Calibri"/>
                <a:ea typeface="Calibri"/>
                <a:cs typeface="Calibri"/>
                <a:sym typeface="Calibri"/>
              </a:endParaRPr>
            </a:p>
          </p:txBody>
        </p:sp>
        <p:sp>
          <p:nvSpPr>
            <p:cNvPr id="245" name="Google Shape;245;p43"/>
            <p:cNvSpPr/>
            <p:nvPr/>
          </p:nvSpPr>
          <p:spPr>
            <a:xfrm>
              <a:off x="9717700" y="4726851"/>
              <a:ext cx="307800" cy="307800"/>
            </a:xfrm>
            <a:prstGeom prst="rect">
              <a:avLst/>
            </a:prstGeom>
            <a:solidFill>
              <a:srgbClr val="DEDED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100"/>
                <a:buFont typeface="Calibri"/>
                <a:buNone/>
              </a:pPr>
              <a:endParaRPr sz="1100" b="0" i="0" u="none" strike="noStrike" cap="none">
                <a:solidFill>
                  <a:srgbClr val="8296B0"/>
                </a:solidFill>
                <a:latin typeface="Arial"/>
                <a:ea typeface="Arial"/>
                <a:cs typeface="Arial"/>
                <a:sym typeface="Arial"/>
              </a:endParaRPr>
            </a:p>
          </p:txBody>
        </p:sp>
        <p:sp>
          <p:nvSpPr>
            <p:cNvPr id="246" name="Google Shape;246;p43"/>
            <p:cNvSpPr txBox="1"/>
            <p:nvPr/>
          </p:nvSpPr>
          <p:spPr>
            <a:xfrm>
              <a:off x="9988851" y="4741978"/>
              <a:ext cx="1269300" cy="276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900"/>
                <a:buFont typeface="Helvetica Neue"/>
                <a:buNone/>
              </a:pPr>
              <a:r>
                <a:rPr lang="en" sz="900" b="0" i="0" u="none" strike="noStrike" cap="none">
                  <a:solidFill>
                    <a:srgbClr val="000000"/>
                  </a:solidFill>
                  <a:latin typeface="Helvetica Neue"/>
                  <a:ea typeface="Helvetica Neue"/>
                  <a:cs typeface="Helvetica Neue"/>
                  <a:sym typeface="Helvetica Neue"/>
                </a:rPr>
                <a:t>HEX #DEDEDE</a:t>
              </a:r>
              <a:endParaRPr sz="1400" b="0" i="0" u="none" strike="noStrike" cap="none">
                <a:solidFill>
                  <a:schemeClr val="dk1"/>
                </a:solidFill>
                <a:latin typeface="Calibri"/>
                <a:ea typeface="Calibri"/>
                <a:cs typeface="Calibri"/>
                <a:sym typeface="Calibri"/>
              </a:endParaRPr>
            </a:p>
          </p:txBody>
        </p:sp>
      </p:grpSp>
      <p:sp>
        <p:nvSpPr>
          <p:cNvPr id="247" name="Google Shape;247;p43"/>
          <p:cNvSpPr txBox="1">
            <a:spLocks noGrp="1"/>
          </p:cNvSpPr>
          <p:nvPr>
            <p:ph type="title"/>
          </p:nvPr>
        </p:nvSpPr>
        <p:spPr>
          <a:xfrm>
            <a:off x="170306" y="217500"/>
            <a:ext cx="8313000" cy="861900"/>
          </a:xfrm>
          <a:prstGeom prst="rect">
            <a:avLst/>
          </a:prstGeom>
          <a:noFill/>
          <a:ln>
            <a:noFill/>
          </a:ln>
        </p:spPr>
        <p:txBody>
          <a:bodyPr spcFirstLastPara="1" wrap="square" lIns="68575" tIns="68575" rIns="68575" bIns="68575" anchor="t" anchorCtr="0">
            <a:noAutofit/>
          </a:bodyPr>
          <a:lstStyle>
            <a:lvl1pPr marR="0" lvl="0" algn="l">
              <a:lnSpc>
                <a:spcPct val="100000"/>
              </a:lnSpc>
              <a:spcBef>
                <a:spcPts val="0"/>
              </a:spcBef>
              <a:spcAft>
                <a:spcPts val="0"/>
              </a:spcAft>
              <a:buClr>
                <a:schemeClr val="dk1"/>
              </a:buClr>
              <a:buSzPts val="1800"/>
              <a:buFont typeface="Helvetica Neue"/>
              <a:buNone/>
              <a:defRPr sz="1800" b="1" i="0" u="none" strike="noStrike" cap="none">
                <a:solidFill>
                  <a:srgbClr val="0C0C0C"/>
                </a:solidFill>
                <a:latin typeface="Helvetica Neue"/>
                <a:ea typeface="Helvetica Neue"/>
                <a:cs typeface="Helvetica Neue"/>
                <a:sym typeface="Helvetica Neue"/>
              </a:defRPr>
            </a:lvl1pPr>
            <a:lvl2pPr marR="0" lvl="1" algn="l">
              <a:lnSpc>
                <a:spcPct val="100000"/>
              </a:lnSpc>
              <a:spcBef>
                <a:spcPts val="0"/>
              </a:spcBef>
              <a:spcAft>
                <a:spcPts val="0"/>
              </a:spcAft>
              <a:buClr>
                <a:srgbClr val="000000"/>
              </a:buClr>
              <a:buSzPts val="2400"/>
              <a:buFont typeface="Helvetica Neue"/>
              <a:buNone/>
              <a:defRPr sz="2400" b="1" i="0" u="none" strike="noStrike" cap="none">
                <a:solidFill>
                  <a:srgbClr val="000000"/>
                </a:solidFill>
                <a:latin typeface="Helvetica Neue"/>
                <a:ea typeface="Helvetica Neue"/>
                <a:cs typeface="Helvetica Neue"/>
                <a:sym typeface="Helvetica Neue"/>
              </a:defRPr>
            </a:lvl2pPr>
            <a:lvl3pPr marR="0" lvl="2" algn="l">
              <a:lnSpc>
                <a:spcPct val="100000"/>
              </a:lnSpc>
              <a:spcBef>
                <a:spcPts val="0"/>
              </a:spcBef>
              <a:spcAft>
                <a:spcPts val="0"/>
              </a:spcAft>
              <a:buClr>
                <a:srgbClr val="000000"/>
              </a:buClr>
              <a:buSzPts val="2400"/>
              <a:buFont typeface="Helvetica Neue"/>
              <a:buNone/>
              <a:defRPr sz="2400" b="1" i="0" u="none" strike="noStrike" cap="none">
                <a:solidFill>
                  <a:srgbClr val="000000"/>
                </a:solidFill>
                <a:latin typeface="Helvetica Neue"/>
                <a:ea typeface="Helvetica Neue"/>
                <a:cs typeface="Helvetica Neue"/>
                <a:sym typeface="Helvetica Neue"/>
              </a:defRPr>
            </a:lvl3pPr>
            <a:lvl4pPr marR="0" lvl="3" algn="l">
              <a:lnSpc>
                <a:spcPct val="100000"/>
              </a:lnSpc>
              <a:spcBef>
                <a:spcPts val="0"/>
              </a:spcBef>
              <a:spcAft>
                <a:spcPts val="0"/>
              </a:spcAft>
              <a:buClr>
                <a:srgbClr val="000000"/>
              </a:buClr>
              <a:buSzPts val="2400"/>
              <a:buFont typeface="Helvetica Neue"/>
              <a:buNone/>
              <a:defRPr sz="2400" b="1" i="0" u="none" strike="noStrike" cap="none">
                <a:solidFill>
                  <a:srgbClr val="000000"/>
                </a:solidFill>
                <a:latin typeface="Helvetica Neue"/>
                <a:ea typeface="Helvetica Neue"/>
                <a:cs typeface="Helvetica Neue"/>
                <a:sym typeface="Helvetica Neue"/>
              </a:defRPr>
            </a:lvl4pPr>
            <a:lvl5pPr marR="0" lvl="4" algn="l">
              <a:lnSpc>
                <a:spcPct val="100000"/>
              </a:lnSpc>
              <a:spcBef>
                <a:spcPts val="0"/>
              </a:spcBef>
              <a:spcAft>
                <a:spcPts val="0"/>
              </a:spcAft>
              <a:buClr>
                <a:srgbClr val="000000"/>
              </a:buClr>
              <a:buSzPts val="2400"/>
              <a:buFont typeface="Helvetica Neue"/>
              <a:buNone/>
              <a:defRPr sz="2400" b="1" i="0" u="none" strike="noStrike" cap="none">
                <a:solidFill>
                  <a:srgbClr val="000000"/>
                </a:solidFill>
                <a:latin typeface="Helvetica Neue"/>
                <a:ea typeface="Helvetica Neue"/>
                <a:cs typeface="Helvetica Neue"/>
                <a:sym typeface="Helvetica Neue"/>
              </a:defRPr>
            </a:lvl5pPr>
            <a:lvl6pPr marR="0" lvl="5" algn="l">
              <a:lnSpc>
                <a:spcPct val="100000"/>
              </a:lnSpc>
              <a:spcBef>
                <a:spcPts val="0"/>
              </a:spcBef>
              <a:spcAft>
                <a:spcPts val="0"/>
              </a:spcAft>
              <a:buClr>
                <a:srgbClr val="000000"/>
              </a:buClr>
              <a:buSzPts val="2400"/>
              <a:buFont typeface="Helvetica Neue"/>
              <a:buNone/>
              <a:defRPr sz="2400" b="1" i="0" u="none" strike="noStrike" cap="none">
                <a:solidFill>
                  <a:srgbClr val="000000"/>
                </a:solidFill>
                <a:latin typeface="Helvetica Neue"/>
                <a:ea typeface="Helvetica Neue"/>
                <a:cs typeface="Helvetica Neue"/>
                <a:sym typeface="Helvetica Neue"/>
              </a:defRPr>
            </a:lvl6pPr>
            <a:lvl7pPr marR="0" lvl="6" algn="l">
              <a:lnSpc>
                <a:spcPct val="100000"/>
              </a:lnSpc>
              <a:spcBef>
                <a:spcPts val="0"/>
              </a:spcBef>
              <a:spcAft>
                <a:spcPts val="0"/>
              </a:spcAft>
              <a:buClr>
                <a:srgbClr val="000000"/>
              </a:buClr>
              <a:buSzPts val="2400"/>
              <a:buFont typeface="Helvetica Neue"/>
              <a:buNone/>
              <a:defRPr sz="2400" b="1" i="0" u="none" strike="noStrike" cap="none">
                <a:solidFill>
                  <a:srgbClr val="000000"/>
                </a:solidFill>
                <a:latin typeface="Helvetica Neue"/>
                <a:ea typeface="Helvetica Neue"/>
                <a:cs typeface="Helvetica Neue"/>
                <a:sym typeface="Helvetica Neue"/>
              </a:defRPr>
            </a:lvl7pPr>
            <a:lvl8pPr marR="0" lvl="7" algn="l">
              <a:lnSpc>
                <a:spcPct val="100000"/>
              </a:lnSpc>
              <a:spcBef>
                <a:spcPts val="0"/>
              </a:spcBef>
              <a:spcAft>
                <a:spcPts val="0"/>
              </a:spcAft>
              <a:buClr>
                <a:srgbClr val="000000"/>
              </a:buClr>
              <a:buSzPts val="2400"/>
              <a:buFont typeface="Helvetica Neue"/>
              <a:buNone/>
              <a:defRPr sz="2400" b="1" i="0" u="none" strike="noStrike" cap="none">
                <a:solidFill>
                  <a:srgbClr val="000000"/>
                </a:solidFill>
                <a:latin typeface="Helvetica Neue"/>
                <a:ea typeface="Helvetica Neue"/>
                <a:cs typeface="Helvetica Neue"/>
                <a:sym typeface="Helvetica Neue"/>
              </a:defRPr>
            </a:lvl8pPr>
            <a:lvl9pPr marR="0" lvl="8" algn="l">
              <a:lnSpc>
                <a:spcPct val="100000"/>
              </a:lnSpc>
              <a:spcBef>
                <a:spcPts val="0"/>
              </a:spcBef>
              <a:spcAft>
                <a:spcPts val="0"/>
              </a:spcAft>
              <a:buClr>
                <a:srgbClr val="000000"/>
              </a:buClr>
              <a:buSzPts val="2400"/>
              <a:buFont typeface="Helvetica Neue"/>
              <a:buNone/>
              <a:defRPr sz="2400" b="1" i="0" u="none" strike="noStrike" cap="none">
                <a:solidFill>
                  <a:srgbClr val="000000"/>
                </a:solidFill>
                <a:latin typeface="Helvetica Neue"/>
                <a:ea typeface="Helvetica Neue"/>
                <a:cs typeface="Helvetica Neue"/>
                <a:sym typeface="Helvetica Neue"/>
              </a:defRPr>
            </a:lvl9pPr>
          </a:lstStyle>
          <a:p>
            <a:endParaRPr/>
          </a:p>
        </p:txBody>
      </p:sp>
      <p:sp>
        <p:nvSpPr>
          <p:cNvPr id="248" name="Google Shape;248;p43"/>
          <p:cNvSpPr txBox="1">
            <a:spLocks noGrp="1"/>
          </p:cNvSpPr>
          <p:nvPr>
            <p:ph type="sldNum" idx="12"/>
          </p:nvPr>
        </p:nvSpPr>
        <p:spPr>
          <a:xfrm>
            <a:off x="8483374" y="4840498"/>
            <a:ext cx="4959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1" i="0" u="none" strike="noStrike" cap="none">
                <a:solidFill>
                  <a:srgbClr val="000D55"/>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800"/>
              <a:buFont typeface="Arial"/>
              <a:buNone/>
              <a:defRPr sz="800" b="1" i="0" u="none" strike="noStrike" cap="none">
                <a:solidFill>
                  <a:srgbClr val="000D55"/>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800"/>
              <a:buFont typeface="Arial"/>
              <a:buNone/>
              <a:defRPr sz="800" b="1" i="0" u="none" strike="noStrike" cap="none">
                <a:solidFill>
                  <a:srgbClr val="000D55"/>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800"/>
              <a:buFont typeface="Arial"/>
              <a:buNone/>
              <a:defRPr sz="800" b="1" i="0" u="none" strike="noStrike" cap="none">
                <a:solidFill>
                  <a:srgbClr val="000D55"/>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800"/>
              <a:buFont typeface="Arial"/>
              <a:buNone/>
              <a:defRPr sz="800" b="1" i="0" u="none" strike="noStrike" cap="none">
                <a:solidFill>
                  <a:srgbClr val="000D55"/>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800"/>
              <a:buFont typeface="Arial"/>
              <a:buNone/>
              <a:defRPr sz="800" b="1" i="0" u="none" strike="noStrike" cap="none">
                <a:solidFill>
                  <a:srgbClr val="000D55"/>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800"/>
              <a:buFont typeface="Arial"/>
              <a:buNone/>
              <a:defRPr sz="800" b="1" i="0" u="none" strike="noStrike" cap="none">
                <a:solidFill>
                  <a:srgbClr val="000D55"/>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800"/>
              <a:buFont typeface="Arial"/>
              <a:buNone/>
              <a:defRPr sz="800" b="1" i="0" u="none" strike="noStrike" cap="none">
                <a:solidFill>
                  <a:srgbClr val="000D55"/>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800"/>
              <a:buFont typeface="Arial"/>
              <a:buNone/>
              <a:defRPr sz="800" b="1" i="0" u="none" strike="noStrike" cap="none">
                <a:solidFill>
                  <a:srgbClr val="000D55"/>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cxnSp>
        <p:nvCxnSpPr>
          <p:cNvPr id="249" name="Google Shape;249;p43"/>
          <p:cNvCxnSpPr/>
          <p:nvPr/>
        </p:nvCxnSpPr>
        <p:spPr>
          <a:xfrm>
            <a:off x="103369" y="4808006"/>
            <a:ext cx="88902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0"/>
        <p:cNvGrpSpPr/>
        <p:nvPr/>
      </p:nvGrpSpPr>
      <p:grpSpPr>
        <a:xfrm>
          <a:off x="0" y="0"/>
          <a:ext cx="0" cy="0"/>
          <a:chOff x="0" y="0"/>
          <a:chExt cx="0" cy="0"/>
        </a:xfrm>
      </p:grpSpPr>
      <p:sp>
        <p:nvSpPr>
          <p:cNvPr id="251" name="Google Shape;251;p67"/>
          <p:cNvSpPr txBox="1">
            <a:spLocks noGrp="1"/>
          </p:cNvSpPr>
          <p:nvPr>
            <p:ph type="ctrTitle"/>
          </p:nvPr>
        </p:nvSpPr>
        <p:spPr>
          <a:xfrm>
            <a:off x="311700" y="1970119"/>
            <a:ext cx="7753200" cy="864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900"/>
              <a:buFont typeface="Helvetica Neue"/>
              <a:buNone/>
              <a:defRPr sz="3900" b="1">
                <a:latin typeface="Helvetica Neue"/>
                <a:ea typeface="Helvetica Neue"/>
                <a:cs typeface="Helvetica Neue"/>
                <a:sym typeface="Helvetica Neue"/>
              </a:defRPr>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a:endParaRPr/>
          </a:p>
        </p:txBody>
      </p:sp>
      <p:sp>
        <p:nvSpPr>
          <p:cNvPr id="252" name="Google Shape;252;p67"/>
          <p:cNvSpPr txBox="1">
            <a:spLocks noGrp="1"/>
          </p:cNvSpPr>
          <p:nvPr>
            <p:ph type="subTitle" idx="1"/>
          </p:nvPr>
        </p:nvSpPr>
        <p:spPr>
          <a:xfrm>
            <a:off x="356906" y="2783927"/>
            <a:ext cx="8520600" cy="546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2300"/>
              <a:buFont typeface="Helvetica Neue"/>
              <a:buNone/>
              <a:defRPr sz="2300">
                <a:solidFill>
                  <a:srgbClr val="000000"/>
                </a:solidFill>
                <a:latin typeface="Helvetica Neue"/>
                <a:ea typeface="Helvetica Neue"/>
                <a:cs typeface="Helvetica Neue"/>
                <a:sym typeface="Helvetica Neue"/>
              </a:defRPr>
            </a:lvl1pPr>
            <a:lvl2pPr lvl="1" algn="l">
              <a:lnSpc>
                <a:spcPct val="100000"/>
              </a:lnSpc>
              <a:spcBef>
                <a:spcPts val="0"/>
              </a:spcBef>
              <a:spcAft>
                <a:spcPts val="0"/>
              </a:spcAft>
              <a:buClr>
                <a:srgbClr val="000000"/>
              </a:buClr>
              <a:buSzPts val="2300"/>
              <a:buFont typeface="Helvetica Neue"/>
              <a:buNone/>
              <a:defRPr sz="2300">
                <a:solidFill>
                  <a:srgbClr val="000000"/>
                </a:solidFill>
                <a:latin typeface="Helvetica Neue"/>
                <a:ea typeface="Helvetica Neue"/>
                <a:cs typeface="Helvetica Neue"/>
                <a:sym typeface="Helvetica Neue"/>
              </a:defRPr>
            </a:lvl2pPr>
            <a:lvl3pPr lvl="2" algn="l">
              <a:lnSpc>
                <a:spcPct val="100000"/>
              </a:lnSpc>
              <a:spcBef>
                <a:spcPts val="0"/>
              </a:spcBef>
              <a:spcAft>
                <a:spcPts val="0"/>
              </a:spcAft>
              <a:buClr>
                <a:srgbClr val="000000"/>
              </a:buClr>
              <a:buSzPts val="2300"/>
              <a:buFont typeface="Helvetica Neue"/>
              <a:buNone/>
              <a:defRPr sz="2300">
                <a:solidFill>
                  <a:srgbClr val="000000"/>
                </a:solidFill>
                <a:latin typeface="Helvetica Neue"/>
                <a:ea typeface="Helvetica Neue"/>
                <a:cs typeface="Helvetica Neue"/>
                <a:sym typeface="Helvetica Neue"/>
              </a:defRPr>
            </a:lvl3pPr>
            <a:lvl4pPr lvl="3" algn="l">
              <a:lnSpc>
                <a:spcPct val="100000"/>
              </a:lnSpc>
              <a:spcBef>
                <a:spcPts val="0"/>
              </a:spcBef>
              <a:spcAft>
                <a:spcPts val="0"/>
              </a:spcAft>
              <a:buClr>
                <a:srgbClr val="000000"/>
              </a:buClr>
              <a:buSzPts val="2300"/>
              <a:buFont typeface="Helvetica Neue"/>
              <a:buNone/>
              <a:defRPr sz="2300">
                <a:solidFill>
                  <a:srgbClr val="000000"/>
                </a:solidFill>
                <a:latin typeface="Helvetica Neue"/>
                <a:ea typeface="Helvetica Neue"/>
                <a:cs typeface="Helvetica Neue"/>
                <a:sym typeface="Helvetica Neue"/>
              </a:defRPr>
            </a:lvl4pPr>
            <a:lvl5pPr lvl="4" algn="l">
              <a:lnSpc>
                <a:spcPct val="100000"/>
              </a:lnSpc>
              <a:spcBef>
                <a:spcPts val="0"/>
              </a:spcBef>
              <a:spcAft>
                <a:spcPts val="0"/>
              </a:spcAft>
              <a:buClr>
                <a:srgbClr val="000000"/>
              </a:buClr>
              <a:buSzPts val="2300"/>
              <a:buFont typeface="Helvetica Neue"/>
              <a:buNone/>
              <a:defRPr sz="2300">
                <a:solidFill>
                  <a:srgbClr val="000000"/>
                </a:solidFill>
                <a:latin typeface="Helvetica Neue"/>
                <a:ea typeface="Helvetica Neue"/>
                <a:cs typeface="Helvetica Neue"/>
                <a:sym typeface="Helvetica Neue"/>
              </a:defRPr>
            </a:lvl5pPr>
            <a:lvl6pPr lvl="5" algn="l">
              <a:lnSpc>
                <a:spcPct val="100000"/>
              </a:lnSpc>
              <a:spcBef>
                <a:spcPts val="0"/>
              </a:spcBef>
              <a:spcAft>
                <a:spcPts val="0"/>
              </a:spcAft>
              <a:buClr>
                <a:srgbClr val="000000"/>
              </a:buClr>
              <a:buSzPts val="2300"/>
              <a:buFont typeface="Helvetica Neue"/>
              <a:buNone/>
              <a:defRPr sz="2300">
                <a:solidFill>
                  <a:srgbClr val="000000"/>
                </a:solidFill>
                <a:latin typeface="Helvetica Neue"/>
                <a:ea typeface="Helvetica Neue"/>
                <a:cs typeface="Helvetica Neue"/>
                <a:sym typeface="Helvetica Neue"/>
              </a:defRPr>
            </a:lvl6pPr>
            <a:lvl7pPr lvl="6" algn="l">
              <a:lnSpc>
                <a:spcPct val="100000"/>
              </a:lnSpc>
              <a:spcBef>
                <a:spcPts val="0"/>
              </a:spcBef>
              <a:spcAft>
                <a:spcPts val="0"/>
              </a:spcAft>
              <a:buClr>
                <a:srgbClr val="000000"/>
              </a:buClr>
              <a:buSzPts val="2300"/>
              <a:buFont typeface="Helvetica Neue"/>
              <a:buNone/>
              <a:defRPr sz="2300">
                <a:solidFill>
                  <a:srgbClr val="000000"/>
                </a:solidFill>
                <a:latin typeface="Helvetica Neue"/>
                <a:ea typeface="Helvetica Neue"/>
                <a:cs typeface="Helvetica Neue"/>
                <a:sym typeface="Helvetica Neue"/>
              </a:defRPr>
            </a:lvl7pPr>
            <a:lvl8pPr lvl="7" algn="l">
              <a:lnSpc>
                <a:spcPct val="100000"/>
              </a:lnSpc>
              <a:spcBef>
                <a:spcPts val="0"/>
              </a:spcBef>
              <a:spcAft>
                <a:spcPts val="0"/>
              </a:spcAft>
              <a:buClr>
                <a:srgbClr val="000000"/>
              </a:buClr>
              <a:buSzPts val="2300"/>
              <a:buFont typeface="Helvetica Neue"/>
              <a:buNone/>
              <a:defRPr sz="2300">
                <a:solidFill>
                  <a:srgbClr val="000000"/>
                </a:solidFill>
                <a:latin typeface="Helvetica Neue"/>
                <a:ea typeface="Helvetica Neue"/>
                <a:cs typeface="Helvetica Neue"/>
                <a:sym typeface="Helvetica Neue"/>
              </a:defRPr>
            </a:lvl8pPr>
            <a:lvl9pPr lvl="8" algn="l">
              <a:lnSpc>
                <a:spcPct val="100000"/>
              </a:lnSpc>
              <a:spcBef>
                <a:spcPts val="0"/>
              </a:spcBef>
              <a:spcAft>
                <a:spcPts val="0"/>
              </a:spcAft>
              <a:buClr>
                <a:srgbClr val="000000"/>
              </a:buClr>
              <a:buSzPts val="2300"/>
              <a:buFont typeface="Helvetica Neue"/>
              <a:buNone/>
              <a:defRPr sz="2300">
                <a:solidFill>
                  <a:srgbClr val="000000"/>
                </a:solidFill>
                <a:latin typeface="Helvetica Neue"/>
                <a:ea typeface="Helvetica Neue"/>
                <a:cs typeface="Helvetica Neue"/>
                <a:sym typeface="Helvetica Neue"/>
              </a:defRPr>
            </a:lvl9pPr>
          </a:lstStyle>
          <a:p>
            <a:endParaRPr/>
          </a:p>
        </p:txBody>
      </p:sp>
      <p:sp>
        <p:nvSpPr>
          <p:cNvPr id="253" name="Google Shape;253;p6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4"/>
        <p:cNvGrpSpPr/>
        <p:nvPr/>
      </p:nvGrpSpPr>
      <p:grpSpPr>
        <a:xfrm>
          <a:off x="0" y="0"/>
          <a:ext cx="0" cy="0"/>
          <a:chOff x="0" y="0"/>
          <a:chExt cx="0" cy="0"/>
        </a:xfrm>
      </p:grpSpPr>
      <p:sp>
        <p:nvSpPr>
          <p:cNvPr id="255" name="Google Shape;255;p6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56" name="Google Shape;256;p6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7"/>
        <p:cNvGrpSpPr/>
        <p:nvPr/>
      </p:nvGrpSpPr>
      <p:grpSpPr>
        <a:xfrm>
          <a:off x="0" y="0"/>
          <a:ext cx="0" cy="0"/>
          <a:chOff x="0" y="0"/>
          <a:chExt cx="0" cy="0"/>
        </a:xfrm>
      </p:grpSpPr>
      <p:sp>
        <p:nvSpPr>
          <p:cNvPr id="258" name="Google Shape;258;p6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9" name="Google Shape;259;p6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60" name="Google Shape;260;p6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1"/>
        <p:cNvGrpSpPr/>
        <p:nvPr/>
      </p:nvGrpSpPr>
      <p:grpSpPr>
        <a:xfrm>
          <a:off x="0" y="0"/>
          <a:ext cx="0" cy="0"/>
          <a:chOff x="0" y="0"/>
          <a:chExt cx="0" cy="0"/>
        </a:xfrm>
      </p:grpSpPr>
      <p:sp>
        <p:nvSpPr>
          <p:cNvPr id="262" name="Google Shape;262;p7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63" name="Google Shape;263;p7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64" name="Google Shape;264;p70"/>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65" name="Google Shape;265;p7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6"/>
        <p:cNvGrpSpPr/>
        <p:nvPr/>
      </p:nvGrpSpPr>
      <p:grpSpPr>
        <a:xfrm>
          <a:off x="0" y="0"/>
          <a:ext cx="0" cy="0"/>
          <a:chOff x="0" y="0"/>
          <a:chExt cx="0" cy="0"/>
        </a:xfrm>
      </p:grpSpPr>
      <p:sp>
        <p:nvSpPr>
          <p:cNvPr id="267" name="Google Shape;267;p7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68" name="Google Shape;268;p7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9"/>
        <p:cNvGrpSpPr/>
        <p:nvPr/>
      </p:nvGrpSpPr>
      <p:grpSpPr>
        <a:xfrm>
          <a:off x="0" y="0"/>
          <a:ext cx="0" cy="0"/>
          <a:chOff x="0" y="0"/>
          <a:chExt cx="0" cy="0"/>
        </a:xfrm>
      </p:grpSpPr>
      <p:sp>
        <p:nvSpPr>
          <p:cNvPr id="270" name="Google Shape;270;p72"/>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71" name="Google Shape;271;p72"/>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72" name="Google Shape;272;p7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3"/>
        <p:cNvGrpSpPr/>
        <p:nvPr/>
      </p:nvGrpSpPr>
      <p:grpSpPr>
        <a:xfrm>
          <a:off x="0" y="0"/>
          <a:ext cx="0" cy="0"/>
          <a:chOff x="0" y="0"/>
          <a:chExt cx="0" cy="0"/>
        </a:xfrm>
      </p:grpSpPr>
      <p:sp>
        <p:nvSpPr>
          <p:cNvPr id="274" name="Google Shape;274;p7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275" name="Google Shape;275;p7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6"/>
        <p:cNvGrpSpPr/>
        <p:nvPr/>
      </p:nvGrpSpPr>
      <p:grpSpPr>
        <a:xfrm>
          <a:off x="0" y="0"/>
          <a:ext cx="0" cy="0"/>
          <a:chOff x="0" y="0"/>
          <a:chExt cx="0" cy="0"/>
        </a:xfrm>
      </p:grpSpPr>
      <p:sp>
        <p:nvSpPr>
          <p:cNvPr id="277" name="Google Shape;277;p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74"/>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79" name="Google Shape;279;p74"/>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80" name="Google Shape;280;p74"/>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81" name="Google Shape;281;p7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4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82"/>
        <p:cNvGrpSpPr/>
        <p:nvPr/>
      </p:nvGrpSpPr>
      <p:grpSpPr>
        <a:xfrm>
          <a:off x="0" y="0"/>
          <a:ext cx="0" cy="0"/>
          <a:chOff x="0" y="0"/>
          <a:chExt cx="0" cy="0"/>
        </a:xfrm>
      </p:grpSpPr>
      <p:sp>
        <p:nvSpPr>
          <p:cNvPr id="283" name="Google Shape;283;p75"/>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284" name="Google Shape;284;p7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5"/>
        <p:cNvGrpSpPr/>
        <p:nvPr/>
      </p:nvGrpSpPr>
      <p:grpSpPr>
        <a:xfrm>
          <a:off x="0" y="0"/>
          <a:ext cx="0" cy="0"/>
          <a:chOff x="0" y="0"/>
          <a:chExt cx="0" cy="0"/>
        </a:xfrm>
      </p:grpSpPr>
      <p:sp>
        <p:nvSpPr>
          <p:cNvPr id="286" name="Google Shape;286;p76"/>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87" name="Google Shape;287;p76"/>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288" name="Google Shape;288;p7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9"/>
        <p:cNvGrpSpPr/>
        <p:nvPr/>
      </p:nvGrpSpPr>
      <p:grpSpPr>
        <a:xfrm>
          <a:off x="0" y="0"/>
          <a:ext cx="0" cy="0"/>
          <a:chOff x="0" y="0"/>
          <a:chExt cx="0" cy="0"/>
        </a:xfrm>
      </p:grpSpPr>
      <p:sp>
        <p:nvSpPr>
          <p:cNvPr id="290" name="Google Shape;290;p7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ontents slide layout">
  <p:cSld name="Contents slide layout">
    <p:spTree>
      <p:nvGrpSpPr>
        <p:cNvPr id="1" name="Shape 291"/>
        <p:cNvGrpSpPr/>
        <p:nvPr/>
      </p:nvGrpSpPr>
      <p:grpSpPr>
        <a:xfrm>
          <a:off x="0" y="0"/>
          <a:ext cx="0" cy="0"/>
          <a:chOff x="0" y="0"/>
          <a:chExt cx="0" cy="0"/>
        </a:xfrm>
      </p:grpSpPr>
      <p:sp>
        <p:nvSpPr>
          <p:cNvPr id="292" name="Google Shape;292;p78"/>
          <p:cNvSpPr txBox="1">
            <a:spLocks noGrp="1"/>
          </p:cNvSpPr>
          <p:nvPr>
            <p:ph type="body" idx="1"/>
          </p:nvPr>
        </p:nvSpPr>
        <p:spPr>
          <a:xfrm>
            <a:off x="242647" y="254632"/>
            <a:ext cx="8679900" cy="543000"/>
          </a:xfrm>
          <a:prstGeom prst="rect">
            <a:avLst/>
          </a:prstGeom>
          <a:noFill/>
          <a:ln>
            <a:noFill/>
          </a:ln>
        </p:spPr>
        <p:txBody>
          <a:bodyPr spcFirstLastPara="1" wrap="square" lIns="68575" tIns="34275" rIns="68575" bIns="34275" anchor="ctr" anchorCtr="0">
            <a:noAutofit/>
          </a:bodyPr>
          <a:lstStyle>
            <a:lvl1pPr marL="457200" marR="0" lvl="0" indent="-228600" algn="ctr">
              <a:lnSpc>
                <a:spcPct val="90000"/>
              </a:lnSpc>
              <a:spcBef>
                <a:spcPts val="800"/>
              </a:spcBef>
              <a:spcAft>
                <a:spcPts val="0"/>
              </a:spcAft>
              <a:buClr>
                <a:srgbClr val="262626"/>
              </a:buClr>
              <a:buSzPts val="4100"/>
              <a:buFont typeface="Arial"/>
              <a:buNone/>
              <a:defRPr sz="4100" b="0" i="0" u="none" strike="noStrike" cap="none">
                <a:solidFill>
                  <a:srgbClr val="262626"/>
                </a:solidFill>
                <a:latin typeface="Arial"/>
                <a:ea typeface="Arial"/>
                <a:cs typeface="Arial"/>
                <a:sym typeface="Arial"/>
              </a:defRPr>
            </a:lvl1pPr>
            <a:lvl2pPr marL="914400" marR="0" lvl="1" indent="-342900" algn="l">
              <a:lnSpc>
                <a:spcPct val="90000"/>
              </a:lnSpc>
              <a:spcBef>
                <a:spcPts val="1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a:lnSpc>
                <a:spcPct val="90000"/>
              </a:lnSpc>
              <a:spcBef>
                <a:spcPts val="16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a:lnSpc>
                <a:spcPct val="90000"/>
              </a:lnSpc>
              <a:spcBef>
                <a:spcPts val="1600"/>
              </a:spcBef>
              <a:spcAft>
                <a:spcPts val="160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293" name="Google Shape;293;p7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262626"/>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262626"/>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262626"/>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262626"/>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262626"/>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262626"/>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262626"/>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262626"/>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26262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1_Image slide layout">
  <p:cSld name="1_Image slide layout">
    <p:spTree>
      <p:nvGrpSpPr>
        <p:cNvPr id="1" name="Shape 294"/>
        <p:cNvGrpSpPr/>
        <p:nvPr/>
      </p:nvGrpSpPr>
      <p:grpSpPr>
        <a:xfrm>
          <a:off x="0" y="0"/>
          <a:ext cx="0" cy="0"/>
          <a:chOff x="0" y="0"/>
          <a:chExt cx="0" cy="0"/>
        </a:xfrm>
      </p:grpSpPr>
      <p:sp>
        <p:nvSpPr>
          <p:cNvPr id="295" name="Google Shape;295;p79"/>
          <p:cNvSpPr txBox="1">
            <a:spLocks noGrp="1"/>
          </p:cNvSpPr>
          <p:nvPr>
            <p:ph type="body" idx="1"/>
          </p:nvPr>
        </p:nvSpPr>
        <p:spPr>
          <a:xfrm>
            <a:off x="242647" y="254632"/>
            <a:ext cx="8679900" cy="543000"/>
          </a:xfrm>
          <a:prstGeom prst="rect">
            <a:avLst/>
          </a:prstGeom>
          <a:noFill/>
          <a:ln>
            <a:noFill/>
          </a:ln>
        </p:spPr>
        <p:txBody>
          <a:bodyPr spcFirstLastPara="1" wrap="square" lIns="68575" tIns="34275" rIns="68575" bIns="34275" anchor="ctr" anchorCtr="0">
            <a:noAutofit/>
          </a:bodyPr>
          <a:lstStyle>
            <a:lvl1pPr marL="457200" marR="0" lvl="0" indent="-228600" algn="ctr">
              <a:lnSpc>
                <a:spcPct val="90000"/>
              </a:lnSpc>
              <a:spcBef>
                <a:spcPts val="800"/>
              </a:spcBef>
              <a:spcAft>
                <a:spcPts val="0"/>
              </a:spcAft>
              <a:buClr>
                <a:srgbClr val="262626"/>
              </a:buClr>
              <a:buSzPts val="4100"/>
              <a:buFont typeface="Arial"/>
              <a:buNone/>
              <a:defRPr sz="4100" b="0" i="0" u="none" strike="noStrike" cap="none">
                <a:solidFill>
                  <a:srgbClr val="262626"/>
                </a:solidFill>
                <a:latin typeface="Arial"/>
                <a:ea typeface="Arial"/>
                <a:cs typeface="Arial"/>
                <a:sym typeface="Arial"/>
              </a:defRPr>
            </a:lvl1pPr>
            <a:lvl2pPr marL="914400" marR="0" lvl="1" indent="-342900" algn="l">
              <a:lnSpc>
                <a:spcPct val="90000"/>
              </a:lnSpc>
              <a:spcBef>
                <a:spcPts val="1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a:lnSpc>
                <a:spcPct val="90000"/>
              </a:lnSpc>
              <a:spcBef>
                <a:spcPts val="16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a:lnSpc>
                <a:spcPct val="90000"/>
              </a:lnSpc>
              <a:spcBef>
                <a:spcPts val="1600"/>
              </a:spcBef>
              <a:spcAft>
                <a:spcPts val="160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296" name="Google Shape;296;p79"/>
          <p:cNvSpPr>
            <a:spLocks noGrp="1"/>
          </p:cNvSpPr>
          <p:nvPr>
            <p:ph type="pic" idx="2"/>
          </p:nvPr>
        </p:nvSpPr>
        <p:spPr>
          <a:xfrm>
            <a:off x="0" y="1620499"/>
            <a:ext cx="9144000" cy="1877100"/>
          </a:xfrm>
          <a:prstGeom prst="rect">
            <a:avLst/>
          </a:prstGeom>
          <a:solidFill>
            <a:srgbClr val="F2F2F2"/>
          </a:solidFill>
          <a:ln>
            <a:noFill/>
          </a:ln>
        </p:spPr>
      </p:sp>
      <p:sp>
        <p:nvSpPr>
          <p:cNvPr id="297" name="Google Shape;297;p79"/>
          <p:cNvSpPr/>
          <p:nvPr/>
        </p:nvSpPr>
        <p:spPr>
          <a:xfrm>
            <a:off x="0" y="1520205"/>
            <a:ext cx="9144000" cy="54000"/>
          </a:xfrm>
          <a:prstGeom prst="rect">
            <a:avLst/>
          </a:prstGeom>
          <a:solidFill>
            <a:srgbClr val="0C465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8" name="Google Shape;298;p79"/>
          <p:cNvSpPr/>
          <p:nvPr/>
        </p:nvSpPr>
        <p:spPr>
          <a:xfrm>
            <a:off x="0" y="3543858"/>
            <a:ext cx="9144000" cy="54000"/>
          </a:xfrm>
          <a:prstGeom prst="rect">
            <a:avLst/>
          </a:prstGeom>
          <a:solidFill>
            <a:srgbClr val="0C465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9" name="Google Shape;299;p7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262626"/>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262626"/>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262626"/>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262626"/>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262626"/>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262626"/>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262626"/>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262626"/>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26262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2_Image slide layout">
  <p:cSld name="2_Image slide layout">
    <p:spTree>
      <p:nvGrpSpPr>
        <p:cNvPr id="1" name="Shape 300"/>
        <p:cNvGrpSpPr/>
        <p:nvPr/>
      </p:nvGrpSpPr>
      <p:grpSpPr>
        <a:xfrm>
          <a:off x="0" y="0"/>
          <a:ext cx="0" cy="0"/>
          <a:chOff x="0" y="0"/>
          <a:chExt cx="0" cy="0"/>
        </a:xfrm>
      </p:grpSpPr>
      <p:sp>
        <p:nvSpPr>
          <p:cNvPr id="301" name="Google Shape;301;p80"/>
          <p:cNvSpPr txBox="1">
            <a:spLocks noGrp="1"/>
          </p:cNvSpPr>
          <p:nvPr>
            <p:ph type="body" idx="1"/>
          </p:nvPr>
        </p:nvSpPr>
        <p:spPr>
          <a:xfrm>
            <a:off x="242647" y="254632"/>
            <a:ext cx="8679900" cy="543000"/>
          </a:xfrm>
          <a:prstGeom prst="rect">
            <a:avLst/>
          </a:prstGeom>
          <a:noFill/>
          <a:ln>
            <a:noFill/>
          </a:ln>
        </p:spPr>
        <p:txBody>
          <a:bodyPr spcFirstLastPara="1" wrap="square" lIns="68575" tIns="34275" rIns="68575" bIns="34275" anchor="ctr" anchorCtr="0">
            <a:noAutofit/>
          </a:bodyPr>
          <a:lstStyle>
            <a:lvl1pPr marL="457200" marR="0" lvl="0" indent="-228600" algn="ctr">
              <a:lnSpc>
                <a:spcPct val="90000"/>
              </a:lnSpc>
              <a:spcBef>
                <a:spcPts val="800"/>
              </a:spcBef>
              <a:spcAft>
                <a:spcPts val="0"/>
              </a:spcAft>
              <a:buClr>
                <a:srgbClr val="262626"/>
              </a:buClr>
              <a:buSzPts val="4100"/>
              <a:buFont typeface="Arial"/>
              <a:buNone/>
              <a:defRPr sz="4100" b="0" i="0" u="none" strike="noStrike" cap="none">
                <a:solidFill>
                  <a:srgbClr val="262626"/>
                </a:solidFill>
                <a:latin typeface="Arial"/>
                <a:ea typeface="Arial"/>
                <a:cs typeface="Arial"/>
                <a:sym typeface="Arial"/>
              </a:defRPr>
            </a:lvl1pPr>
            <a:lvl2pPr marL="914400" marR="0" lvl="1" indent="-342900" algn="l">
              <a:lnSpc>
                <a:spcPct val="90000"/>
              </a:lnSpc>
              <a:spcBef>
                <a:spcPts val="1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a:lnSpc>
                <a:spcPct val="90000"/>
              </a:lnSpc>
              <a:spcBef>
                <a:spcPts val="16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a:lnSpc>
                <a:spcPct val="90000"/>
              </a:lnSpc>
              <a:spcBef>
                <a:spcPts val="1600"/>
              </a:spcBef>
              <a:spcAft>
                <a:spcPts val="160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302" name="Google Shape;302;p80"/>
          <p:cNvSpPr/>
          <p:nvPr/>
        </p:nvSpPr>
        <p:spPr>
          <a:xfrm>
            <a:off x="0" y="2247714"/>
            <a:ext cx="9144000" cy="14043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303" name="Google Shape;303;p80"/>
          <p:cNvGrpSpPr/>
          <p:nvPr/>
        </p:nvGrpSpPr>
        <p:grpSpPr>
          <a:xfrm>
            <a:off x="3572901" y="1165111"/>
            <a:ext cx="1998170" cy="3512641"/>
            <a:chOff x="445712" y="1449040"/>
            <a:chExt cx="2112900" cy="3924300"/>
          </a:xfrm>
        </p:grpSpPr>
        <p:sp>
          <p:nvSpPr>
            <p:cNvPr id="304" name="Google Shape;304;p80"/>
            <p:cNvSpPr/>
            <p:nvPr/>
          </p:nvSpPr>
          <p:spPr>
            <a:xfrm>
              <a:off x="445712" y="1449040"/>
              <a:ext cx="2112900" cy="3924300"/>
            </a:xfrm>
            <a:prstGeom prst="roundRect">
              <a:avLst>
                <a:gd name="adj" fmla="val 13580"/>
              </a:avLst>
            </a:prstGeom>
            <a:solidFill>
              <a:srgbClr val="26262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5" name="Google Shape;305;p80"/>
            <p:cNvSpPr/>
            <p:nvPr/>
          </p:nvSpPr>
          <p:spPr>
            <a:xfrm>
              <a:off x="1379920" y="1650572"/>
              <a:ext cx="216000" cy="34500"/>
            </a:xfrm>
            <a:prstGeom prst="rect">
              <a:avLst/>
            </a:prstGeom>
            <a:solidFill>
              <a:srgbClr val="B0B0B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306" name="Google Shape;306;p80"/>
            <p:cNvGrpSpPr/>
            <p:nvPr/>
          </p:nvGrpSpPr>
          <p:grpSpPr>
            <a:xfrm>
              <a:off x="1407683" y="5045752"/>
              <a:ext cx="211974" cy="211974"/>
              <a:chOff x="1549420" y="5712364"/>
              <a:chExt cx="312600" cy="312600"/>
            </a:xfrm>
          </p:grpSpPr>
          <p:sp>
            <p:nvSpPr>
              <p:cNvPr id="307" name="Google Shape;307;p80"/>
              <p:cNvSpPr/>
              <p:nvPr/>
            </p:nvSpPr>
            <p:spPr>
              <a:xfrm>
                <a:off x="1549420" y="5712364"/>
                <a:ext cx="312600" cy="312600"/>
              </a:xfrm>
              <a:prstGeom prst="ellipse">
                <a:avLst/>
              </a:prstGeom>
              <a:gradFill>
                <a:gsLst>
                  <a:gs pos="0">
                    <a:srgbClr val="0F0F0F"/>
                  </a:gs>
                  <a:gs pos="56000">
                    <a:srgbClr val="595959"/>
                  </a:gs>
                  <a:gs pos="91000">
                    <a:srgbClr val="7F7F7F"/>
                  </a:gs>
                  <a:gs pos="100000">
                    <a:srgbClr val="BFBFBF"/>
                  </a:gs>
                </a:gsLst>
                <a:lin ang="10800025" scaled="0"/>
              </a:gradFill>
              <a:ln w="12700" cap="flat" cmpd="sng">
                <a:solidFill>
                  <a:srgbClr val="26262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8" name="Google Shape;308;p80"/>
              <p:cNvSpPr/>
              <p:nvPr/>
            </p:nvSpPr>
            <p:spPr>
              <a:xfrm>
                <a:off x="1634225" y="5796647"/>
                <a:ext cx="143100" cy="144000"/>
              </a:xfrm>
              <a:prstGeom prst="roundRect">
                <a:avLst>
                  <a:gd name="adj" fmla="val 16667"/>
                </a:avLst>
              </a:prstGeom>
              <a:solidFill>
                <a:srgbClr val="737373"/>
              </a:solidFill>
              <a:ln w="9525" cap="flat" cmpd="sng">
                <a:solidFill>
                  <a:srgbClr val="B0B0B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309" name="Google Shape;309;p80"/>
          <p:cNvSpPr>
            <a:spLocks noGrp="1"/>
          </p:cNvSpPr>
          <p:nvPr>
            <p:ph type="pic" idx="2"/>
          </p:nvPr>
        </p:nvSpPr>
        <p:spPr>
          <a:xfrm>
            <a:off x="3713827" y="1473877"/>
            <a:ext cx="1716300" cy="2814600"/>
          </a:xfrm>
          <a:prstGeom prst="rect">
            <a:avLst/>
          </a:prstGeom>
          <a:solidFill>
            <a:srgbClr val="F2F2F2"/>
          </a:solidFill>
          <a:ln>
            <a:noFill/>
          </a:ln>
        </p:spPr>
      </p:sp>
      <p:sp>
        <p:nvSpPr>
          <p:cNvPr id="310" name="Google Shape;310;p8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262626"/>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262626"/>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262626"/>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262626"/>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262626"/>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262626"/>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262626"/>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262626"/>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26262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4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4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4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5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5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5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5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5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6" Type="http://schemas.openxmlformats.org/officeDocument/2006/relationships/theme" Target="../theme/theme4.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3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3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69"/>
        <p:cNvGrpSpPr/>
        <p:nvPr/>
      </p:nvGrpSpPr>
      <p:grpSpPr>
        <a:xfrm>
          <a:off x="0" y="0"/>
          <a:ext cx="0" cy="0"/>
          <a:chOff x="0" y="0"/>
          <a:chExt cx="0" cy="0"/>
        </a:xfrm>
      </p:grpSpPr>
      <p:sp>
        <p:nvSpPr>
          <p:cNvPr id="70" name="Google Shape;70;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1" name="Google Shape;71;p3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72" name="Google Shape;72;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53"/>
        <p:cNvGrpSpPr/>
        <p:nvPr/>
      </p:nvGrpSpPr>
      <p:grpSpPr>
        <a:xfrm>
          <a:off x="0" y="0"/>
          <a:ext cx="0" cy="0"/>
          <a:chOff x="0" y="0"/>
          <a:chExt cx="0" cy="0"/>
        </a:xfrm>
      </p:grpSpPr>
      <p:sp>
        <p:nvSpPr>
          <p:cNvPr id="154" name="Google Shape;154;p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55" name="Google Shape;155;p4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56" name="Google Shape;156;p40"/>
          <p:cNvSpPr txBox="1">
            <a:spLocks noGrp="1"/>
          </p:cNvSpPr>
          <p:nvPr>
            <p:ph type="sldNum" idx="12"/>
          </p:nvPr>
        </p:nvSpPr>
        <p:spPr>
          <a:xfrm>
            <a:off x="8472458" y="466321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27"/>
        <p:cNvGrpSpPr/>
        <p:nvPr/>
      </p:nvGrpSpPr>
      <p:grpSpPr>
        <a:xfrm>
          <a:off x="0" y="0"/>
          <a:ext cx="0" cy="0"/>
          <a:chOff x="0" y="0"/>
          <a:chExt cx="0" cy="0"/>
        </a:xfrm>
      </p:grpSpPr>
      <p:sp>
        <p:nvSpPr>
          <p:cNvPr id="228" name="Google Shape;228;p4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29" name="Google Shape;229;p4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30" name="Google Shape;230;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41.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41.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41.xml"/><Relationship Id="rId5" Type="http://schemas.openxmlformats.org/officeDocument/2006/relationships/image" Target="../media/image18.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41.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41.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41.xml"/><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41.xml"/><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41.xml"/><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41.xml"/><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41.xml"/><Relationship Id="rId5" Type="http://schemas.openxmlformats.org/officeDocument/2006/relationships/image" Target="../media/image43.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41.xml"/><Relationship Id="rId5" Type="http://schemas.openxmlformats.org/officeDocument/2006/relationships/image" Target="../media/image4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14"/>
        <p:cNvGrpSpPr/>
        <p:nvPr/>
      </p:nvGrpSpPr>
      <p:grpSpPr>
        <a:xfrm>
          <a:off x="0" y="0"/>
          <a:ext cx="0" cy="0"/>
          <a:chOff x="0" y="0"/>
          <a:chExt cx="0" cy="0"/>
        </a:xfrm>
      </p:grpSpPr>
      <p:sp>
        <p:nvSpPr>
          <p:cNvPr id="315" name="Google Shape;315;p1"/>
          <p:cNvSpPr txBox="1">
            <a:spLocks noGrp="1"/>
          </p:cNvSpPr>
          <p:nvPr>
            <p:ph type="ctrTitle"/>
          </p:nvPr>
        </p:nvSpPr>
        <p:spPr>
          <a:xfrm>
            <a:off x="496100" y="1042075"/>
            <a:ext cx="5445000" cy="6660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3900"/>
              <a:buFont typeface="Arial"/>
              <a:buNone/>
            </a:pPr>
            <a:r>
              <a:rPr lang="en" sz="3600">
                <a:solidFill>
                  <a:schemeClr val="lt1"/>
                </a:solidFill>
              </a:rPr>
              <a:t>Activision Final Presentation</a:t>
            </a:r>
            <a:endParaRPr sz="3600" b="1">
              <a:solidFill>
                <a:schemeClr val="lt1"/>
              </a:solidFill>
              <a:latin typeface="Helvetica Neue"/>
              <a:ea typeface="Helvetica Neue"/>
              <a:cs typeface="Helvetica Neue"/>
              <a:sym typeface="Helvetica Neue"/>
            </a:endParaRPr>
          </a:p>
        </p:txBody>
      </p:sp>
      <p:sp>
        <p:nvSpPr>
          <p:cNvPr id="316" name="Google Shape;316;p1"/>
          <p:cNvSpPr txBox="1">
            <a:spLocks noGrp="1"/>
          </p:cNvSpPr>
          <p:nvPr>
            <p:ph type="subTitle" idx="1"/>
          </p:nvPr>
        </p:nvSpPr>
        <p:spPr>
          <a:xfrm>
            <a:off x="496106" y="2668781"/>
            <a:ext cx="8520600" cy="999600"/>
          </a:xfrm>
          <a:prstGeom prst="rect">
            <a:avLst/>
          </a:prstGeom>
          <a:noFill/>
          <a:ln>
            <a:noFill/>
          </a:ln>
        </p:spPr>
        <p:txBody>
          <a:bodyPr spcFirstLastPara="1" wrap="square" lIns="68575" tIns="68575" rIns="68575" bIns="68575" anchor="t" anchorCtr="0">
            <a:noAutofit/>
          </a:bodyPr>
          <a:lstStyle/>
          <a:p>
            <a:pPr marL="0" marR="0" lvl="0" indent="0" algn="l" rtl="0">
              <a:lnSpc>
                <a:spcPct val="115000"/>
              </a:lnSpc>
              <a:spcBef>
                <a:spcPts val="0"/>
              </a:spcBef>
              <a:spcAft>
                <a:spcPts val="0"/>
              </a:spcAft>
              <a:buClr>
                <a:srgbClr val="000000"/>
              </a:buClr>
              <a:buSzPts val="2100"/>
              <a:buFont typeface="Arial"/>
              <a:buNone/>
            </a:pPr>
            <a:r>
              <a:rPr lang="en" sz="1400">
                <a:solidFill>
                  <a:schemeClr val="lt1"/>
                </a:solidFill>
              </a:rPr>
              <a:t>May 10, 2022</a:t>
            </a:r>
            <a:endParaRPr sz="1400">
              <a:solidFill>
                <a:schemeClr val="lt1"/>
              </a:solidFill>
            </a:endParaRPr>
          </a:p>
        </p:txBody>
      </p:sp>
      <p:sp>
        <p:nvSpPr>
          <p:cNvPr id="317" name="Google Shape;317;p1"/>
          <p:cNvSpPr txBox="1"/>
          <p:nvPr/>
        </p:nvSpPr>
        <p:spPr>
          <a:xfrm>
            <a:off x="496104" y="3801825"/>
            <a:ext cx="5628300" cy="293400"/>
          </a:xfrm>
          <a:prstGeom prst="rect">
            <a:avLst/>
          </a:prstGeom>
          <a:noFill/>
          <a:ln>
            <a:noFill/>
          </a:ln>
        </p:spPr>
        <p:txBody>
          <a:bodyPr spcFirstLastPara="1" wrap="square" lIns="68575" tIns="68575" rIns="68575" bIns="68575" anchor="t" anchorCtr="0">
            <a:noAutofit/>
          </a:bodyPr>
          <a:lstStyle/>
          <a:p>
            <a:pPr marL="177800" marR="0" lvl="0" indent="-177800" algn="l" rtl="0">
              <a:lnSpc>
                <a:spcPct val="100000"/>
              </a:lnSpc>
              <a:spcBef>
                <a:spcPts val="0"/>
              </a:spcBef>
              <a:spcAft>
                <a:spcPts val="0"/>
              </a:spcAft>
              <a:buClr>
                <a:srgbClr val="000000"/>
              </a:buClr>
              <a:buSzPts val="2100"/>
              <a:buFont typeface="Arial"/>
              <a:buNone/>
            </a:pPr>
            <a:r>
              <a:rPr lang="en" sz="1000" b="0" i="0" u="none" strike="noStrike" cap="none">
                <a:solidFill>
                  <a:schemeClr val="lt1"/>
                </a:solidFill>
                <a:latin typeface="Helvetica Neue"/>
                <a:ea typeface="Helvetica Neue"/>
                <a:cs typeface="Helvetica Neue"/>
                <a:sym typeface="Helvetica Neue"/>
              </a:rPr>
              <a:t>Case Team Lead: Rachna Gupta</a:t>
            </a:r>
            <a:endParaRPr sz="1400" b="0" i="0" u="none" strike="noStrike" cap="none">
              <a:solidFill>
                <a:srgbClr val="000000"/>
              </a:solidFill>
              <a:latin typeface="Arial"/>
              <a:ea typeface="Arial"/>
              <a:cs typeface="Arial"/>
              <a:sym typeface="Arial"/>
            </a:endParaRPr>
          </a:p>
          <a:p>
            <a:pPr marL="177800" marR="0" lvl="0" indent="-177800" algn="l" rtl="0">
              <a:lnSpc>
                <a:spcPct val="100000"/>
              </a:lnSpc>
              <a:spcBef>
                <a:spcPts val="0"/>
              </a:spcBef>
              <a:spcAft>
                <a:spcPts val="0"/>
              </a:spcAft>
              <a:buClr>
                <a:srgbClr val="000000"/>
              </a:buClr>
              <a:buSzPts val="2100"/>
              <a:buFont typeface="Arial"/>
              <a:buNone/>
            </a:pPr>
            <a:r>
              <a:rPr lang="en" sz="1000" b="0" i="0" u="none" strike="noStrike" cap="none">
                <a:solidFill>
                  <a:schemeClr val="lt1"/>
                </a:solidFill>
                <a:latin typeface="Helvetica Neue"/>
                <a:ea typeface="Helvetica Neue"/>
                <a:cs typeface="Helvetica Neue"/>
                <a:sym typeface="Helvetica Neue"/>
              </a:rPr>
              <a:t>Associate: Vineet Gangireddy</a:t>
            </a:r>
            <a:endParaRPr sz="1000" b="0" i="0" u="none" strike="noStrike" cap="none">
              <a:solidFill>
                <a:schemeClr val="lt1"/>
              </a:solidFill>
              <a:latin typeface="Helvetica Neue"/>
              <a:ea typeface="Helvetica Neue"/>
              <a:cs typeface="Helvetica Neue"/>
              <a:sym typeface="Helvetica Neue"/>
            </a:endParaRPr>
          </a:p>
          <a:p>
            <a:pPr marL="177800" marR="0" lvl="0" indent="-177800" algn="l" rtl="0">
              <a:lnSpc>
                <a:spcPct val="100000"/>
              </a:lnSpc>
              <a:spcBef>
                <a:spcPts val="0"/>
              </a:spcBef>
              <a:spcAft>
                <a:spcPts val="0"/>
              </a:spcAft>
              <a:buClr>
                <a:srgbClr val="000000"/>
              </a:buClr>
              <a:buSzPts val="2100"/>
              <a:buFont typeface="Arial"/>
              <a:buNone/>
            </a:pPr>
            <a:r>
              <a:rPr lang="en" sz="1000" b="0" i="0" u="none" strike="noStrike" cap="none">
                <a:solidFill>
                  <a:schemeClr val="lt1"/>
                </a:solidFill>
                <a:latin typeface="Helvetica Neue"/>
                <a:ea typeface="Helvetica Neue"/>
                <a:cs typeface="Helvetica Neue"/>
                <a:sym typeface="Helvetica Neue"/>
              </a:rPr>
              <a:t>Analysts: Kevin Luo, David Aley, Lindsay Blocker, Omar Wahby</a:t>
            </a:r>
            <a:endParaRPr sz="1000" b="0" i="0" u="none" strike="noStrike" cap="none">
              <a:solidFill>
                <a:schemeClr val="lt1"/>
              </a:solidFill>
              <a:latin typeface="Helvetica Neue"/>
              <a:ea typeface="Helvetica Neue"/>
              <a:cs typeface="Helvetica Neue"/>
              <a:sym typeface="Helvetica Neue"/>
            </a:endParaRPr>
          </a:p>
        </p:txBody>
      </p:sp>
      <p:pic>
        <p:nvPicPr>
          <p:cNvPr id="318" name="Google Shape;318;p1"/>
          <p:cNvPicPr preferRelativeResize="0"/>
          <p:nvPr/>
        </p:nvPicPr>
        <p:blipFill rotWithShape="1">
          <a:blip r:embed="rId3">
            <a:alphaModFix/>
          </a:blip>
          <a:srcRect/>
          <a:stretch/>
        </p:blipFill>
        <p:spPr>
          <a:xfrm>
            <a:off x="6985744" y="288675"/>
            <a:ext cx="1782093" cy="753395"/>
          </a:xfrm>
          <a:prstGeom prst="rect">
            <a:avLst/>
          </a:prstGeom>
          <a:noFill/>
          <a:ln>
            <a:noFill/>
          </a:ln>
        </p:spPr>
      </p:pic>
      <p:cxnSp>
        <p:nvCxnSpPr>
          <p:cNvPr id="319" name="Google Shape;319;p1"/>
          <p:cNvCxnSpPr/>
          <p:nvPr/>
        </p:nvCxnSpPr>
        <p:spPr>
          <a:xfrm>
            <a:off x="596475" y="2580975"/>
            <a:ext cx="1944600" cy="0"/>
          </a:xfrm>
          <a:prstGeom prst="straightConnector1">
            <a:avLst/>
          </a:prstGeom>
          <a:noFill/>
          <a:ln w="9525" cap="flat" cmpd="sng">
            <a:solidFill>
              <a:schemeClr val="lt1"/>
            </a:solidFill>
            <a:prstDash val="solid"/>
            <a:round/>
            <a:headEnd type="none" w="sm" len="sm"/>
            <a:tailEnd type="none" w="sm" len="sm"/>
          </a:ln>
        </p:spPr>
      </p:cxnSp>
      <p:sp>
        <p:nvSpPr>
          <p:cNvPr id="320" name="Google Shape;320;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g1271c2def98_0_6"/>
          <p:cNvSpPr txBox="1">
            <a:spLocks noGrp="1"/>
          </p:cNvSpPr>
          <p:nvPr>
            <p:ph type="title"/>
          </p:nvPr>
        </p:nvSpPr>
        <p:spPr>
          <a:xfrm>
            <a:off x="295025" y="307850"/>
            <a:ext cx="8188200" cy="771300"/>
          </a:xfrm>
          <a:prstGeom prst="rect">
            <a:avLst/>
          </a:prstGeom>
          <a:noFill/>
          <a:ln>
            <a:noFill/>
          </a:ln>
        </p:spPr>
        <p:txBody>
          <a:bodyPr spcFirstLastPara="1" wrap="square" lIns="68575" tIns="68575" rIns="68575" bIns="68575" anchor="t" anchorCtr="0">
            <a:noAutofit/>
          </a:bodyPr>
          <a:lstStyle/>
          <a:p>
            <a:pPr marL="0" lvl="0" indent="0" algn="l" rtl="0">
              <a:lnSpc>
                <a:spcPct val="100000"/>
              </a:lnSpc>
              <a:spcBef>
                <a:spcPts val="0"/>
              </a:spcBef>
              <a:spcAft>
                <a:spcPts val="0"/>
              </a:spcAft>
              <a:buSzPts val="1800"/>
              <a:buNone/>
            </a:pPr>
            <a:r>
              <a:rPr lang="en"/>
              <a:t>DOTW - Cluster Statistics</a:t>
            </a:r>
            <a:endParaRPr/>
          </a:p>
        </p:txBody>
      </p:sp>
      <p:cxnSp>
        <p:nvCxnSpPr>
          <p:cNvPr id="410" name="Google Shape;410;g1271c2def98_0_6"/>
          <p:cNvCxnSpPr/>
          <p:nvPr/>
        </p:nvCxnSpPr>
        <p:spPr>
          <a:xfrm>
            <a:off x="382719" y="736869"/>
            <a:ext cx="8261400" cy="0"/>
          </a:xfrm>
          <a:prstGeom prst="straightConnector1">
            <a:avLst/>
          </a:prstGeom>
          <a:noFill/>
          <a:ln w="19050" cap="flat" cmpd="sng">
            <a:solidFill>
              <a:srgbClr val="000000"/>
            </a:solidFill>
            <a:prstDash val="solid"/>
            <a:miter lim="800000"/>
            <a:headEnd type="none" w="sm" len="sm"/>
            <a:tailEnd type="none" w="sm" len="sm"/>
          </a:ln>
        </p:spPr>
      </p:cxnSp>
      <p:sp>
        <p:nvSpPr>
          <p:cNvPr id="411" name="Google Shape;411;g1271c2def98_0_6"/>
          <p:cNvSpPr txBox="1">
            <a:spLocks noGrp="1"/>
          </p:cNvSpPr>
          <p:nvPr>
            <p:ph type="sldNum" idx="12"/>
          </p:nvPr>
        </p:nvSpPr>
        <p:spPr>
          <a:xfrm>
            <a:off x="8483374" y="4840498"/>
            <a:ext cx="4959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
              <a:t>10</a:t>
            </a:fld>
            <a:endParaRPr/>
          </a:p>
        </p:txBody>
      </p:sp>
      <p:pic>
        <p:nvPicPr>
          <p:cNvPr id="412" name="Google Shape;412;g1271c2def98_0_6"/>
          <p:cNvPicPr preferRelativeResize="0"/>
          <p:nvPr/>
        </p:nvPicPr>
        <p:blipFill>
          <a:blip r:embed="rId3">
            <a:alphaModFix/>
          </a:blip>
          <a:stretch>
            <a:fillRect/>
          </a:stretch>
        </p:blipFill>
        <p:spPr>
          <a:xfrm>
            <a:off x="133575" y="1509950"/>
            <a:ext cx="4720824" cy="2952823"/>
          </a:xfrm>
          <a:prstGeom prst="rect">
            <a:avLst/>
          </a:prstGeom>
          <a:noFill/>
          <a:ln>
            <a:noFill/>
          </a:ln>
        </p:spPr>
      </p:pic>
      <p:pic>
        <p:nvPicPr>
          <p:cNvPr id="413" name="Google Shape;413;g1271c2def98_0_6"/>
          <p:cNvPicPr preferRelativeResize="0"/>
          <p:nvPr/>
        </p:nvPicPr>
        <p:blipFill>
          <a:blip r:embed="rId4">
            <a:alphaModFix/>
          </a:blip>
          <a:stretch>
            <a:fillRect/>
          </a:stretch>
        </p:blipFill>
        <p:spPr>
          <a:xfrm>
            <a:off x="4471950" y="829225"/>
            <a:ext cx="4314274" cy="4314274"/>
          </a:xfrm>
          <a:prstGeom prst="rect">
            <a:avLst/>
          </a:prstGeom>
          <a:noFill/>
          <a:ln>
            <a:noFill/>
          </a:ln>
        </p:spPr>
      </p:pic>
      <p:sp>
        <p:nvSpPr>
          <p:cNvPr id="414" name="Google Shape;414;g1271c2def98_0_6"/>
          <p:cNvSpPr txBox="1"/>
          <p:nvPr/>
        </p:nvSpPr>
        <p:spPr>
          <a:xfrm>
            <a:off x="1043725" y="1231825"/>
            <a:ext cx="311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Per User Revenue and Match Hours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g1283e8cda75_0_34"/>
          <p:cNvSpPr txBox="1">
            <a:spLocks noGrp="1"/>
          </p:cNvSpPr>
          <p:nvPr>
            <p:ph type="title"/>
          </p:nvPr>
        </p:nvSpPr>
        <p:spPr>
          <a:xfrm>
            <a:off x="295025" y="307850"/>
            <a:ext cx="8188200" cy="771300"/>
          </a:xfrm>
          <a:prstGeom prst="rect">
            <a:avLst/>
          </a:prstGeom>
          <a:noFill/>
          <a:ln>
            <a:noFill/>
          </a:ln>
        </p:spPr>
        <p:txBody>
          <a:bodyPr spcFirstLastPara="1" wrap="square" lIns="68575" tIns="68575" rIns="68575" bIns="68575" anchor="t" anchorCtr="0">
            <a:noAutofit/>
          </a:bodyPr>
          <a:lstStyle/>
          <a:p>
            <a:pPr marL="0" lvl="0" indent="0" algn="l" rtl="0">
              <a:lnSpc>
                <a:spcPct val="100000"/>
              </a:lnSpc>
              <a:spcBef>
                <a:spcPts val="0"/>
              </a:spcBef>
              <a:spcAft>
                <a:spcPts val="0"/>
              </a:spcAft>
              <a:buSzPts val="1800"/>
              <a:buNone/>
            </a:pPr>
            <a:r>
              <a:rPr lang="en"/>
              <a:t>DOTW - Cluster Proportions</a:t>
            </a:r>
            <a:endParaRPr/>
          </a:p>
        </p:txBody>
      </p:sp>
      <p:cxnSp>
        <p:nvCxnSpPr>
          <p:cNvPr id="420" name="Google Shape;420;g1283e8cda75_0_34"/>
          <p:cNvCxnSpPr/>
          <p:nvPr/>
        </p:nvCxnSpPr>
        <p:spPr>
          <a:xfrm>
            <a:off x="382719" y="736869"/>
            <a:ext cx="8261400" cy="0"/>
          </a:xfrm>
          <a:prstGeom prst="straightConnector1">
            <a:avLst/>
          </a:prstGeom>
          <a:noFill/>
          <a:ln w="19050" cap="flat" cmpd="sng">
            <a:solidFill>
              <a:srgbClr val="000000"/>
            </a:solidFill>
            <a:prstDash val="solid"/>
            <a:miter lim="800000"/>
            <a:headEnd type="none" w="sm" len="sm"/>
            <a:tailEnd type="none" w="sm" len="sm"/>
          </a:ln>
        </p:spPr>
      </p:cxnSp>
      <p:sp>
        <p:nvSpPr>
          <p:cNvPr id="421" name="Google Shape;421;g1283e8cda75_0_34"/>
          <p:cNvSpPr txBox="1">
            <a:spLocks noGrp="1"/>
          </p:cNvSpPr>
          <p:nvPr>
            <p:ph type="sldNum" idx="12"/>
          </p:nvPr>
        </p:nvSpPr>
        <p:spPr>
          <a:xfrm>
            <a:off x="8483374" y="4840498"/>
            <a:ext cx="4959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
              <a:t>11</a:t>
            </a:fld>
            <a:endParaRPr/>
          </a:p>
        </p:txBody>
      </p:sp>
      <p:pic>
        <p:nvPicPr>
          <p:cNvPr id="422" name="Google Shape;422;g1283e8cda75_0_34"/>
          <p:cNvPicPr preferRelativeResize="0"/>
          <p:nvPr/>
        </p:nvPicPr>
        <p:blipFill>
          <a:blip r:embed="rId3">
            <a:alphaModFix/>
          </a:blip>
          <a:stretch>
            <a:fillRect/>
          </a:stretch>
        </p:blipFill>
        <p:spPr>
          <a:xfrm>
            <a:off x="3723725" y="1242638"/>
            <a:ext cx="5236449" cy="2932724"/>
          </a:xfrm>
          <a:prstGeom prst="rect">
            <a:avLst/>
          </a:prstGeom>
          <a:noFill/>
          <a:ln>
            <a:noFill/>
          </a:ln>
        </p:spPr>
      </p:pic>
      <p:sp>
        <p:nvSpPr>
          <p:cNvPr id="423" name="Google Shape;423;g1283e8cda75_0_34"/>
          <p:cNvSpPr txBox="1"/>
          <p:nvPr/>
        </p:nvSpPr>
        <p:spPr>
          <a:xfrm>
            <a:off x="295025" y="945450"/>
            <a:ext cx="3428700" cy="3527100"/>
          </a:xfrm>
          <a:prstGeom prst="rect">
            <a:avLst/>
          </a:prstGeom>
          <a:noFill/>
          <a:ln>
            <a:noFill/>
          </a:ln>
        </p:spPr>
        <p:txBody>
          <a:bodyPr spcFirstLastPara="1" wrap="square" lIns="91425" tIns="91425" rIns="91425" bIns="91425" anchor="t" anchorCtr="0">
            <a:noAutofit/>
          </a:bodyPr>
          <a:lstStyle/>
          <a:p>
            <a:pPr marL="457200" marR="0" lvl="0" indent="-323850" algn="l" rtl="0">
              <a:lnSpc>
                <a:spcPct val="100000"/>
              </a:lnSpc>
              <a:spcBef>
                <a:spcPts val="0"/>
              </a:spcBef>
              <a:spcAft>
                <a:spcPts val="0"/>
              </a:spcAft>
              <a:buClr>
                <a:schemeClr val="dk1"/>
              </a:buClr>
              <a:buSzPts val="1500"/>
              <a:buFont typeface="Helvetica Neue"/>
              <a:buChar char="●"/>
            </a:pPr>
            <a:r>
              <a:rPr lang="en" sz="1500">
                <a:solidFill>
                  <a:schemeClr val="dk1"/>
                </a:solidFill>
                <a:latin typeface="Helvetica Neue"/>
                <a:ea typeface="Helvetica Neue"/>
                <a:cs typeface="Helvetica Neue"/>
                <a:sym typeface="Helvetica Neue"/>
              </a:rPr>
              <a:t>Active users change each week</a:t>
            </a:r>
            <a:endParaRPr sz="1500">
              <a:solidFill>
                <a:schemeClr val="dk1"/>
              </a:solidFill>
              <a:latin typeface="Helvetica Neue"/>
              <a:ea typeface="Helvetica Neue"/>
              <a:cs typeface="Helvetica Neue"/>
              <a:sym typeface="Helvetica Neue"/>
            </a:endParaRPr>
          </a:p>
          <a:p>
            <a:pPr marL="457200" marR="0" lvl="0" indent="-323850" algn="l" rtl="0">
              <a:lnSpc>
                <a:spcPct val="100000"/>
              </a:lnSpc>
              <a:spcBef>
                <a:spcPts val="0"/>
              </a:spcBef>
              <a:spcAft>
                <a:spcPts val="0"/>
              </a:spcAft>
              <a:buClr>
                <a:schemeClr val="dk1"/>
              </a:buClr>
              <a:buSzPts val="1500"/>
              <a:buFont typeface="Helvetica Neue"/>
              <a:buChar char="●"/>
            </a:pPr>
            <a:r>
              <a:rPr lang="en" sz="1500">
                <a:solidFill>
                  <a:schemeClr val="dk1"/>
                </a:solidFill>
                <a:latin typeface="Helvetica Neue"/>
                <a:ea typeface="Helvetica Neue"/>
                <a:cs typeface="Helvetica Neue"/>
                <a:sym typeface="Helvetica Neue"/>
              </a:rPr>
              <a:t>Try visualizing how the proportions change</a:t>
            </a:r>
            <a:endParaRPr sz="1500">
              <a:solidFill>
                <a:schemeClr val="dk1"/>
              </a:solidFill>
              <a:latin typeface="Helvetica Neue"/>
              <a:ea typeface="Helvetica Neue"/>
              <a:cs typeface="Helvetica Neue"/>
              <a:sym typeface="Helvetica Neue"/>
            </a:endParaRPr>
          </a:p>
          <a:p>
            <a:pPr marL="457200" marR="0" lvl="0" indent="-323850" algn="l" rtl="0">
              <a:lnSpc>
                <a:spcPct val="100000"/>
              </a:lnSpc>
              <a:spcBef>
                <a:spcPts val="0"/>
              </a:spcBef>
              <a:spcAft>
                <a:spcPts val="0"/>
              </a:spcAft>
              <a:buClr>
                <a:schemeClr val="dk1"/>
              </a:buClr>
              <a:buSzPts val="1500"/>
              <a:buFont typeface="Helvetica Neue"/>
              <a:buChar char="●"/>
            </a:pPr>
            <a:r>
              <a:rPr lang="en" sz="1500">
                <a:solidFill>
                  <a:schemeClr val="dk1"/>
                </a:solidFill>
                <a:latin typeface="Helvetica Neue"/>
                <a:ea typeface="Helvetica Neue"/>
                <a:cs typeface="Helvetica Neue"/>
                <a:sym typeface="Helvetica Neue"/>
              </a:rPr>
              <a:t>Generally consistent, dip is due to 3/16/21 not appearing in data</a:t>
            </a:r>
            <a:endParaRPr sz="1500">
              <a:solidFill>
                <a:schemeClr val="dk1"/>
              </a:solidFill>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g12925dacbca_1_47"/>
          <p:cNvSpPr txBox="1">
            <a:spLocks noGrp="1"/>
          </p:cNvSpPr>
          <p:nvPr>
            <p:ph type="title"/>
          </p:nvPr>
        </p:nvSpPr>
        <p:spPr>
          <a:xfrm>
            <a:off x="295025" y="307850"/>
            <a:ext cx="8188200" cy="771300"/>
          </a:xfrm>
          <a:prstGeom prst="rect">
            <a:avLst/>
          </a:prstGeom>
          <a:noFill/>
          <a:ln>
            <a:noFill/>
          </a:ln>
        </p:spPr>
        <p:txBody>
          <a:bodyPr spcFirstLastPara="1" wrap="square" lIns="68575" tIns="68575" rIns="68575" bIns="68575" anchor="t" anchorCtr="0">
            <a:noAutofit/>
          </a:bodyPr>
          <a:lstStyle/>
          <a:p>
            <a:pPr marL="0" lvl="0" indent="0" algn="l" rtl="0">
              <a:lnSpc>
                <a:spcPct val="100000"/>
              </a:lnSpc>
              <a:spcBef>
                <a:spcPts val="0"/>
              </a:spcBef>
              <a:spcAft>
                <a:spcPts val="0"/>
              </a:spcAft>
              <a:buSzPts val="1800"/>
              <a:buNone/>
            </a:pPr>
            <a:r>
              <a:rPr lang="en"/>
              <a:t>DOTW - Clustering over User-Weeks</a:t>
            </a:r>
            <a:endParaRPr/>
          </a:p>
        </p:txBody>
      </p:sp>
      <p:cxnSp>
        <p:nvCxnSpPr>
          <p:cNvPr id="429" name="Google Shape;429;g12925dacbca_1_47"/>
          <p:cNvCxnSpPr/>
          <p:nvPr/>
        </p:nvCxnSpPr>
        <p:spPr>
          <a:xfrm>
            <a:off x="382719" y="736869"/>
            <a:ext cx="8261400" cy="0"/>
          </a:xfrm>
          <a:prstGeom prst="straightConnector1">
            <a:avLst/>
          </a:prstGeom>
          <a:noFill/>
          <a:ln w="19050" cap="flat" cmpd="sng">
            <a:solidFill>
              <a:srgbClr val="000000"/>
            </a:solidFill>
            <a:prstDash val="solid"/>
            <a:miter lim="800000"/>
            <a:headEnd type="none" w="sm" len="sm"/>
            <a:tailEnd type="none" w="sm" len="sm"/>
          </a:ln>
        </p:spPr>
      </p:cxnSp>
      <p:sp>
        <p:nvSpPr>
          <p:cNvPr id="430" name="Google Shape;430;g12925dacbca_1_47"/>
          <p:cNvSpPr txBox="1">
            <a:spLocks noGrp="1"/>
          </p:cNvSpPr>
          <p:nvPr>
            <p:ph type="sldNum" idx="12"/>
          </p:nvPr>
        </p:nvSpPr>
        <p:spPr>
          <a:xfrm>
            <a:off x="8483374" y="4840498"/>
            <a:ext cx="4959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
              <a:t>12</a:t>
            </a:fld>
            <a:endParaRPr/>
          </a:p>
        </p:txBody>
      </p:sp>
      <p:pic>
        <p:nvPicPr>
          <p:cNvPr id="431" name="Google Shape;431;g12925dacbca_1_47"/>
          <p:cNvPicPr preferRelativeResize="0"/>
          <p:nvPr/>
        </p:nvPicPr>
        <p:blipFill>
          <a:blip r:embed="rId3">
            <a:alphaModFix/>
          </a:blip>
          <a:stretch>
            <a:fillRect/>
          </a:stretch>
        </p:blipFill>
        <p:spPr>
          <a:xfrm>
            <a:off x="5042000" y="908913"/>
            <a:ext cx="3806008" cy="3759548"/>
          </a:xfrm>
          <a:prstGeom prst="rect">
            <a:avLst/>
          </a:prstGeom>
          <a:noFill/>
          <a:ln>
            <a:noFill/>
          </a:ln>
        </p:spPr>
      </p:pic>
      <p:sp>
        <p:nvSpPr>
          <p:cNvPr id="432" name="Google Shape;432;g12925dacbca_1_47"/>
          <p:cNvSpPr txBox="1"/>
          <p:nvPr/>
        </p:nvSpPr>
        <p:spPr>
          <a:xfrm>
            <a:off x="295025" y="945438"/>
            <a:ext cx="3901200" cy="3527100"/>
          </a:xfrm>
          <a:prstGeom prst="rect">
            <a:avLst/>
          </a:prstGeom>
          <a:noFill/>
          <a:ln>
            <a:noFill/>
          </a:ln>
        </p:spPr>
        <p:txBody>
          <a:bodyPr spcFirstLastPara="1" wrap="square" lIns="91425" tIns="91425" rIns="91425" bIns="91425" anchor="t" anchorCtr="0">
            <a:noAutofit/>
          </a:bodyPr>
          <a:lstStyle/>
          <a:p>
            <a:pPr marL="457200" marR="0" lvl="0" indent="-323850" algn="l" rtl="0">
              <a:lnSpc>
                <a:spcPct val="100000"/>
              </a:lnSpc>
              <a:spcBef>
                <a:spcPts val="0"/>
              </a:spcBef>
              <a:spcAft>
                <a:spcPts val="0"/>
              </a:spcAft>
              <a:buClr>
                <a:schemeClr val="dk1"/>
              </a:buClr>
              <a:buSzPts val="1500"/>
              <a:buFont typeface="Helvetica Neue"/>
              <a:buChar char="●"/>
            </a:pPr>
            <a:r>
              <a:rPr lang="en" sz="1500">
                <a:solidFill>
                  <a:schemeClr val="dk1"/>
                </a:solidFill>
                <a:latin typeface="Helvetica Neue"/>
                <a:ea typeface="Helvetica Neue"/>
                <a:cs typeface="Helvetica Neue"/>
                <a:sym typeface="Helvetica Neue"/>
              </a:rPr>
              <a:t>Same chunk of users</a:t>
            </a:r>
            <a:endParaRPr sz="1500">
              <a:solidFill>
                <a:schemeClr val="dk1"/>
              </a:solidFill>
              <a:latin typeface="Helvetica Neue"/>
              <a:ea typeface="Helvetica Neue"/>
              <a:cs typeface="Helvetica Neue"/>
              <a:sym typeface="Helvetica Neue"/>
            </a:endParaRPr>
          </a:p>
          <a:p>
            <a:pPr marL="457200" marR="0" lvl="0" indent="-323850" algn="l" rtl="0">
              <a:lnSpc>
                <a:spcPct val="100000"/>
              </a:lnSpc>
              <a:spcBef>
                <a:spcPts val="0"/>
              </a:spcBef>
              <a:spcAft>
                <a:spcPts val="0"/>
              </a:spcAft>
              <a:buClr>
                <a:schemeClr val="dk1"/>
              </a:buClr>
              <a:buSzPts val="1500"/>
              <a:buFont typeface="Helvetica Neue"/>
              <a:buChar char="●"/>
            </a:pPr>
            <a:r>
              <a:rPr lang="en" sz="1500">
                <a:solidFill>
                  <a:schemeClr val="dk1"/>
                </a:solidFill>
                <a:latin typeface="Helvetica Neue"/>
                <a:ea typeface="Helvetica Neue"/>
                <a:cs typeface="Helvetica Neue"/>
                <a:sym typeface="Helvetica Neue"/>
              </a:rPr>
              <a:t>Cluster over every user-week pair, to see how classification changes over time</a:t>
            </a:r>
            <a:endParaRPr sz="1500">
              <a:solidFill>
                <a:schemeClr val="dk1"/>
              </a:solidFill>
              <a:latin typeface="Helvetica Neue"/>
              <a:ea typeface="Helvetica Neue"/>
              <a:cs typeface="Helvetica Neue"/>
              <a:sym typeface="Helvetica Neue"/>
            </a:endParaRPr>
          </a:p>
          <a:p>
            <a:pPr marL="457200" marR="0" lvl="0" indent="-323850" algn="l" rtl="0">
              <a:lnSpc>
                <a:spcPct val="100000"/>
              </a:lnSpc>
              <a:spcBef>
                <a:spcPts val="0"/>
              </a:spcBef>
              <a:spcAft>
                <a:spcPts val="0"/>
              </a:spcAft>
              <a:buClr>
                <a:schemeClr val="dk1"/>
              </a:buClr>
              <a:buSzPts val="1500"/>
              <a:buFont typeface="Helvetica Neue"/>
              <a:buChar char="●"/>
            </a:pPr>
            <a:r>
              <a:rPr lang="en" sz="1500">
                <a:solidFill>
                  <a:schemeClr val="dk1"/>
                </a:solidFill>
                <a:latin typeface="Helvetica Neue"/>
                <a:ea typeface="Helvetica Neue"/>
                <a:cs typeface="Helvetica Neue"/>
                <a:sym typeface="Helvetica Neue"/>
              </a:rPr>
              <a:t>Larger differences re-emerge due to presence of people playing single days once more</a:t>
            </a:r>
            <a:endParaRPr sz="1500">
              <a:solidFill>
                <a:schemeClr val="dk1"/>
              </a:solidFill>
              <a:latin typeface="Helvetica Neue"/>
              <a:ea typeface="Helvetica Neue"/>
              <a:cs typeface="Helvetica Neue"/>
              <a:sym typeface="Helvetica Neue"/>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g12925dacbca_1_55"/>
          <p:cNvSpPr txBox="1">
            <a:spLocks noGrp="1"/>
          </p:cNvSpPr>
          <p:nvPr>
            <p:ph type="title"/>
          </p:nvPr>
        </p:nvSpPr>
        <p:spPr>
          <a:xfrm>
            <a:off x="295025" y="307850"/>
            <a:ext cx="8188200" cy="771300"/>
          </a:xfrm>
          <a:prstGeom prst="rect">
            <a:avLst/>
          </a:prstGeom>
          <a:noFill/>
          <a:ln>
            <a:noFill/>
          </a:ln>
        </p:spPr>
        <p:txBody>
          <a:bodyPr spcFirstLastPara="1" wrap="square" lIns="68575" tIns="68575" rIns="68575" bIns="68575" anchor="t" anchorCtr="0">
            <a:noAutofit/>
          </a:bodyPr>
          <a:lstStyle/>
          <a:p>
            <a:pPr marL="0" lvl="0" indent="0" algn="l" rtl="0">
              <a:lnSpc>
                <a:spcPct val="100000"/>
              </a:lnSpc>
              <a:spcBef>
                <a:spcPts val="0"/>
              </a:spcBef>
              <a:spcAft>
                <a:spcPts val="0"/>
              </a:spcAft>
              <a:buSzPts val="1800"/>
              <a:buNone/>
            </a:pPr>
            <a:r>
              <a:rPr lang="en"/>
              <a:t>DOTW - Cluster Proportions</a:t>
            </a:r>
            <a:endParaRPr/>
          </a:p>
        </p:txBody>
      </p:sp>
      <p:cxnSp>
        <p:nvCxnSpPr>
          <p:cNvPr id="438" name="Google Shape;438;g12925dacbca_1_55"/>
          <p:cNvCxnSpPr/>
          <p:nvPr/>
        </p:nvCxnSpPr>
        <p:spPr>
          <a:xfrm>
            <a:off x="382719" y="736869"/>
            <a:ext cx="8261400" cy="0"/>
          </a:xfrm>
          <a:prstGeom prst="straightConnector1">
            <a:avLst/>
          </a:prstGeom>
          <a:noFill/>
          <a:ln w="19050" cap="flat" cmpd="sng">
            <a:solidFill>
              <a:srgbClr val="000000"/>
            </a:solidFill>
            <a:prstDash val="solid"/>
            <a:miter lim="800000"/>
            <a:headEnd type="none" w="sm" len="sm"/>
            <a:tailEnd type="none" w="sm" len="sm"/>
          </a:ln>
        </p:spPr>
      </p:cxnSp>
      <p:sp>
        <p:nvSpPr>
          <p:cNvPr id="439" name="Google Shape;439;g12925dacbca_1_55"/>
          <p:cNvSpPr txBox="1">
            <a:spLocks noGrp="1"/>
          </p:cNvSpPr>
          <p:nvPr>
            <p:ph type="sldNum" idx="12"/>
          </p:nvPr>
        </p:nvSpPr>
        <p:spPr>
          <a:xfrm>
            <a:off x="8483374" y="4840498"/>
            <a:ext cx="4959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
              <a:t>13</a:t>
            </a:fld>
            <a:endParaRPr/>
          </a:p>
        </p:txBody>
      </p:sp>
      <p:pic>
        <p:nvPicPr>
          <p:cNvPr id="440" name="Google Shape;440;g12925dacbca_1_55"/>
          <p:cNvPicPr preferRelativeResize="0"/>
          <p:nvPr/>
        </p:nvPicPr>
        <p:blipFill>
          <a:blip r:embed="rId3">
            <a:alphaModFix/>
          </a:blip>
          <a:stretch>
            <a:fillRect/>
          </a:stretch>
        </p:blipFill>
        <p:spPr>
          <a:xfrm>
            <a:off x="3799550" y="1257700"/>
            <a:ext cx="5017948" cy="2810351"/>
          </a:xfrm>
          <a:prstGeom prst="rect">
            <a:avLst/>
          </a:prstGeom>
          <a:noFill/>
          <a:ln>
            <a:noFill/>
          </a:ln>
        </p:spPr>
      </p:pic>
      <p:sp>
        <p:nvSpPr>
          <p:cNvPr id="441" name="Google Shape;441;g12925dacbca_1_55"/>
          <p:cNvSpPr txBox="1"/>
          <p:nvPr/>
        </p:nvSpPr>
        <p:spPr>
          <a:xfrm>
            <a:off x="295025" y="945438"/>
            <a:ext cx="3901200" cy="3527100"/>
          </a:xfrm>
          <a:prstGeom prst="rect">
            <a:avLst/>
          </a:prstGeom>
          <a:noFill/>
          <a:ln>
            <a:noFill/>
          </a:ln>
        </p:spPr>
        <p:txBody>
          <a:bodyPr spcFirstLastPara="1" wrap="square" lIns="91425" tIns="91425" rIns="91425" bIns="91425" anchor="t" anchorCtr="0">
            <a:noAutofit/>
          </a:bodyPr>
          <a:lstStyle/>
          <a:p>
            <a:pPr marL="457200" marR="0" lvl="0" indent="-323850" algn="l" rtl="0">
              <a:lnSpc>
                <a:spcPct val="100000"/>
              </a:lnSpc>
              <a:spcBef>
                <a:spcPts val="0"/>
              </a:spcBef>
              <a:spcAft>
                <a:spcPts val="0"/>
              </a:spcAft>
              <a:buClr>
                <a:schemeClr val="dk1"/>
              </a:buClr>
              <a:buSzPts val="1500"/>
              <a:buFont typeface="Helvetica Neue"/>
              <a:buChar char="●"/>
            </a:pPr>
            <a:r>
              <a:rPr lang="en" sz="1500">
                <a:solidFill>
                  <a:schemeClr val="dk1"/>
                </a:solidFill>
                <a:latin typeface="Helvetica Neue"/>
                <a:ea typeface="Helvetica Neue"/>
                <a:cs typeface="Helvetica Neue"/>
                <a:sym typeface="Helvetica Neue"/>
              </a:rPr>
              <a:t>Cluster proportions again remain relatively consistent, but higher variability than before</a:t>
            </a:r>
            <a:endParaRPr sz="1500">
              <a:solidFill>
                <a:schemeClr val="dk1"/>
              </a:solidFill>
              <a:latin typeface="Helvetica Neue"/>
              <a:ea typeface="Helvetica Neue"/>
              <a:cs typeface="Helvetica Neue"/>
              <a:sym typeface="Helvetica Neue"/>
            </a:endParaRPr>
          </a:p>
          <a:p>
            <a:pPr marL="457200" marR="0" lvl="0" indent="-323850" algn="l" rtl="0">
              <a:lnSpc>
                <a:spcPct val="100000"/>
              </a:lnSpc>
              <a:spcBef>
                <a:spcPts val="0"/>
              </a:spcBef>
              <a:spcAft>
                <a:spcPts val="0"/>
              </a:spcAft>
              <a:buClr>
                <a:schemeClr val="dk1"/>
              </a:buClr>
              <a:buSzPts val="1500"/>
              <a:buFont typeface="Helvetica Neue"/>
              <a:buChar char="●"/>
            </a:pPr>
            <a:r>
              <a:rPr lang="en" sz="1500">
                <a:solidFill>
                  <a:schemeClr val="dk1"/>
                </a:solidFill>
                <a:latin typeface="Helvetica Neue"/>
                <a:ea typeface="Helvetica Neue"/>
                <a:cs typeface="Helvetica Neue"/>
                <a:sym typeface="Helvetica Neue"/>
              </a:rPr>
              <a:t>Same dip appears</a:t>
            </a:r>
            <a:endParaRPr sz="1500">
              <a:solidFill>
                <a:schemeClr val="dk1"/>
              </a:solidFill>
              <a:latin typeface="Helvetica Neue"/>
              <a:ea typeface="Helvetica Neue"/>
              <a:cs typeface="Helvetica Neue"/>
              <a:sym typeface="Helvetica Neu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g128d90584be_0_35"/>
          <p:cNvSpPr txBox="1">
            <a:spLocks noGrp="1"/>
          </p:cNvSpPr>
          <p:nvPr>
            <p:ph type="title"/>
          </p:nvPr>
        </p:nvSpPr>
        <p:spPr>
          <a:xfrm>
            <a:off x="295025" y="307850"/>
            <a:ext cx="8188200" cy="771300"/>
          </a:xfrm>
          <a:prstGeom prst="rect">
            <a:avLst/>
          </a:prstGeom>
          <a:noFill/>
          <a:ln>
            <a:noFill/>
          </a:ln>
        </p:spPr>
        <p:txBody>
          <a:bodyPr spcFirstLastPara="1" wrap="square" lIns="68575" tIns="68575" rIns="68575" bIns="68575" anchor="t" anchorCtr="0">
            <a:noAutofit/>
          </a:bodyPr>
          <a:lstStyle/>
          <a:p>
            <a:pPr marL="0" lvl="0" indent="0" algn="l" rtl="0">
              <a:lnSpc>
                <a:spcPct val="100000"/>
              </a:lnSpc>
              <a:spcBef>
                <a:spcPts val="0"/>
              </a:spcBef>
              <a:spcAft>
                <a:spcPts val="0"/>
              </a:spcAft>
              <a:buSzPts val="1800"/>
              <a:buNone/>
            </a:pPr>
            <a:r>
              <a:rPr lang="en"/>
              <a:t>DOTW - Transitions</a:t>
            </a:r>
            <a:endParaRPr/>
          </a:p>
        </p:txBody>
      </p:sp>
      <p:cxnSp>
        <p:nvCxnSpPr>
          <p:cNvPr id="447" name="Google Shape;447;g128d90584be_0_35"/>
          <p:cNvCxnSpPr/>
          <p:nvPr/>
        </p:nvCxnSpPr>
        <p:spPr>
          <a:xfrm>
            <a:off x="382719" y="736869"/>
            <a:ext cx="8261400" cy="0"/>
          </a:xfrm>
          <a:prstGeom prst="straightConnector1">
            <a:avLst/>
          </a:prstGeom>
          <a:noFill/>
          <a:ln w="19050" cap="flat" cmpd="sng">
            <a:solidFill>
              <a:srgbClr val="000000"/>
            </a:solidFill>
            <a:prstDash val="solid"/>
            <a:miter lim="800000"/>
            <a:headEnd type="none" w="sm" len="sm"/>
            <a:tailEnd type="none" w="sm" len="sm"/>
          </a:ln>
        </p:spPr>
      </p:cxnSp>
      <p:sp>
        <p:nvSpPr>
          <p:cNvPr id="448" name="Google Shape;448;g128d90584be_0_35"/>
          <p:cNvSpPr txBox="1">
            <a:spLocks noGrp="1"/>
          </p:cNvSpPr>
          <p:nvPr>
            <p:ph type="sldNum" idx="12"/>
          </p:nvPr>
        </p:nvSpPr>
        <p:spPr>
          <a:xfrm>
            <a:off x="8483374" y="4840498"/>
            <a:ext cx="4959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
              <a:t>14</a:t>
            </a:fld>
            <a:endParaRPr/>
          </a:p>
        </p:txBody>
      </p:sp>
      <p:graphicFrame>
        <p:nvGraphicFramePr>
          <p:cNvPr id="449" name="Google Shape;449;g128d90584be_0_35"/>
          <p:cNvGraphicFramePr/>
          <p:nvPr/>
        </p:nvGraphicFramePr>
        <p:xfrm>
          <a:off x="3734975" y="855750"/>
          <a:ext cx="3000000" cy="3000000"/>
        </p:xfrm>
        <a:graphic>
          <a:graphicData uri="http://schemas.openxmlformats.org/drawingml/2006/table">
            <a:tbl>
              <a:tblPr>
                <a:noFill/>
                <a:tableStyleId>{05FFE0D2-86C7-4726-84CE-F205D993184C}</a:tableStyleId>
              </a:tblPr>
              <a:tblGrid>
                <a:gridCol w="454150">
                  <a:extLst>
                    <a:ext uri="{9D8B030D-6E8A-4147-A177-3AD203B41FA5}">
                      <a16:colId xmlns:a16="http://schemas.microsoft.com/office/drawing/2014/main" val="20000"/>
                    </a:ext>
                  </a:extLst>
                </a:gridCol>
                <a:gridCol w="459425">
                  <a:extLst>
                    <a:ext uri="{9D8B030D-6E8A-4147-A177-3AD203B41FA5}">
                      <a16:colId xmlns:a16="http://schemas.microsoft.com/office/drawing/2014/main" val="20001"/>
                    </a:ext>
                  </a:extLst>
                </a:gridCol>
                <a:gridCol w="459425">
                  <a:extLst>
                    <a:ext uri="{9D8B030D-6E8A-4147-A177-3AD203B41FA5}">
                      <a16:colId xmlns:a16="http://schemas.microsoft.com/office/drawing/2014/main" val="20002"/>
                    </a:ext>
                  </a:extLst>
                </a:gridCol>
                <a:gridCol w="459425">
                  <a:extLst>
                    <a:ext uri="{9D8B030D-6E8A-4147-A177-3AD203B41FA5}">
                      <a16:colId xmlns:a16="http://schemas.microsoft.com/office/drawing/2014/main" val="20003"/>
                    </a:ext>
                  </a:extLst>
                </a:gridCol>
                <a:gridCol w="459425">
                  <a:extLst>
                    <a:ext uri="{9D8B030D-6E8A-4147-A177-3AD203B41FA5}">
                      <a16:colId xmlns:a16="http://schemas.microsoft.com/office/drawing/2014/main" val="20004"/>
                    </a:ext>
                  </a:extLst>
                </a:gridCol>
                <a:gridCol w="459425">
                  <a:extLst>
                    <a:ext uri="{9D8B030D-6E8A-4147-A177-3AD203B41FA5}">
                      <a16:colId xmlns:a16="http://schemas.microsoft.com/office/drawing/2014/main" val="20005"/>
                    </a:ext>
                  </a:extLst>
                </a:gridCol>
                <a:gridCol w="459425">
                  <a:extLst>
                    <a:ext uri="{9D8B030D-6E8A-4147-A177-3AD203B41FA5}">
                      <a16:colId xmlns:a16="http://schemas.microsoft.com/office/drawing/2014/main" val="20006"/>
                    </a:ext>
                  </a:extLst>
                </a:gridCol>
                <a:gridCol w="459425">
                  <a:extLst>
                    <a:ext uri="{9D8B030D-6E8A-4147-A177-3AD203B41FA5}">
                      <a16:colId xmlns:a16="http://schemas.microsoft.com/office/drawing/2014/main" val="20007"/>
                    </a:ext>
                  </a:extLst>
                </a:gridCol>
                <a:gridCol w="459425">
                  <a:extLst>
                    <a:ext uri="{9D8B030D-6E8A-4147-A177-3AD203B41FA5}">
                      <a16:colId xmlns:a16="http://schemas.microsoft.com/office/drawing/2014/main" val="20008"/>
                    </a:ext>
                  </a:extLst>
                </a:gridCol>
                <a:gridCol w="459425">
                  <a:extLst>
                    <a:ext uri="{9D8B030D-6E8A-4147-A177-3AD203B41FA5}">
                      <a16:colId xmlns:a16="http://schemas.microsoft.com/office/drawing/2014/main" val="20009"/>
                    </a:ext>
                  </a:extLst>
                </a:gridCol>
                <a:gridCol w="459425">
                  <a:extLst>
                    <a:ext uri="{9D8B030D-6E8A-4147-A177-3AD203B41FA5}">
                      <a16:colId xmlns:a16="http://schemas.microsoft.com/office/drawing/2014/main" val="20010"/>
                    </a:ext>
                  </a:extLst>
                </a:gridCol>
              </a:tblGrid>
              <a:tr h="355375">
                <a:tc>
                  <a:txBody>
                    <a:bodyPr/>
                    <a:lstStyle/>
                    <a:p>
                      <a:pPr marL="0" lvl="0" indent="0" algn="l" rtl="0">
                        <a:spcBef>
                          <a:spcPts val="0"/>
                        </a:spcBef>
                        <a:spcAft>
                          <a:spcPts val="0"/>
                        </a:spcAft>
                        <a:buNone/>
                      </a:pPr>
                      <a:endParaRPr/>
                    </a:p>
                  </a:txBody>
                  <a:tcPr marL="9525" marR="9525" marT="9525" marB="91425" anchor="ctr"/>
                </a:tc>
                <a:tc>
                  <a:txBody>
                    <a:bodyPr/>
                    <a:lstStyle/>
                    <a:p>
                      <a:pPr marL="0" lvl="0" indent="0" algn="ctr" rtl="0">
                        <a:lnSpc>
                          <a:spcPct val="115000"/>
                        </a:lnSpc>
                        <a:spcBef>
                          <a:spcPts val="0"/>
                        </a:spcBef>
                        <a:spcAft>
                          <a:spcPts val="0"/>
                        </a:spcAft>
                        <a:buNone/>
                      </a:pPr>
                      <a:r>
                        <a:rPr lang="en" sz="1200" b="1"/>
                        <a:t>-1</a:t>
                      </a:r>
                      <a:endParaRPr sz="1200" b="1"/>
                    </a:p>
                  </a:txBody>
                  <a:tcPr marL="9525" marR="9525" marT="9525" marB="91425" anchor="ctr"/>
                </a:tc>
                <a:tc>
                  <a:txBody>
                    <a:bodyPr/>
                    <a:lstStyle/>
                    <a:p>
                      <a:pPr marL="0" lvl="0" indent="0" algn="ctr" rtl="0">
                        <a:lnSpc>
                          <a:spcPct val="115000"/>
                        </a:lnSpc>
                        <a:spcBef>
                          <a:spcPts val="0"/>
                        </a:spcBef>
                        <a:spcAft>
                          <a:spcPts val="0"/>
                        </a:spcAft>
                        <a:buNone/>
                      </a:pPr>
                      <a:r>
                        <a:rPr lang="en" sz="1200" b="1"/>
                        <a:t>0</a:t>
                      </a:r>
                      <a:endParaRPr sz="1200" b="1"/>
                    </a:p>
                  </a:txBody>
                  <a:tcPr marL="9525" marR="9525" marT="9525" marB="91425" anchor="ctr"/>
                </a:tc>
                <a:tc>
                  <a:txBody>
                    <a:bodyPr/>
                    <a:lstStyle/>
                    <a:p>
                      <a:pPr marL="0" lvl="0" indent="0" algn="ctr" rtl="0">
                        <a:lnSpc>
                          <a:spcPct val="115000"/>
                        </a:lnSpc>
                        <a:spcBef>
                          <a:spcPts val="0"/>
                        </a:spcBef>
                        <a:spcAft>
                          <a:spcPts val="0"/>
                        </a:spcAft>
                        <a:buNone/>
                      </a:pPr>
                      <a:r>
                        <a:rPr lang="en" sz="1200" b="1"/>
                        <a:t>1</a:t>
                      </a:r>
                      <a:endParaRPr sz="1200" b="1"/>
                    </a:p>
                  </a:txBody>
                  <a:tcPr marL="9525" marR="9525" marT="9525" marB="91425" anchor="ctr"/>
                </a:tc>
                <a:tc>
                  <a:txBody>
                    <a:bodyPr/>
                    <a:lstStyle/>
                    <a:p>
                      <a:pPr marL="0" lvl="0" indent="0" algn="ctr" rtl="0">
                        <a:lnSpc>
                          <a:spcPct val="115000"/>
                        </a:lnSpc>
                        <a:spcBef>
                          <a:spcPts val="0"/>
                        </a:spcBef>
                        <a:spcAft>
                          <a:spcPts val="0"/>
                        </a:spcAft>
                        <a:buNone/>
                      </a:pPr>
                      <a:r>
                        <a:rPr lang="en" sz="1200" b="1"/>
                        <a:t>2</a:t>
                      </a:r>
                      <a:endParaRPr sz="1200" b="1"/>
                    </a:p>
                  </a:txBody>
                  <a:tcPr marL="9525" marR="9525" marT="9525" marB="91425" anchor="ctr"/>
                </a:tc>
                <a:tc>
                  <a:txBody>
                    <a:bodyPr/>
                    <a:lstStyle/>
                    <a:p>
                      <a:pPr marL="0" lvl="0" indent="0" algn="ctr" rtl="0">
                        <a:lnSpc>
                          <a:spcPct val="115000"/>
                        </a:lnSpc>
                        <a:spcBef>
                          <a:spcPts val="0"/>
                        </a:spcBef>
                        <a:spcAft>
                          <a:spcPts val="0"/>
                        </a:spcAft>
                        <a:buNone/>
                      </a:pPr>
                      <a:r>
                        <a:rPr lang="en" sz="1200" b="1"/>
                        <a:t>3</a:t>
                      </a:r>
                      <a:endParaRPr sz="1200" b="1"/>
                    </a:p>
                  </a:txBody>
                  <a:tcPr marL="9525" marR="9525" marT="9525" marB="91425" anchor="ctr"/>
                </a:tc>
                <a:tc>
                  <a:txBody>
                    <a:bodyPr/>
                    <a:lstStyle/>
                    <a:p>
                      <a:pPr marL="0" lvl="0" indent="0" algn="ctr" rtl="0">
                        <a:lnSpc>
                          <a:spcPct val="115000"/>
                        </a:lnSpc>
                        <a:spcBef>
                          <a:spcPts val="0"/>
                        </a:spcBef>
                        <a:spcAft>
                          <a:spcPts val="0"/>
                        </a:spcAft>
                        <a:buNone/>
                      </a:pPr>
                      <a:r>
                        <a:rPr lang="en" sz="1200" b="1"/>
                        <a:t>4</a:t>
                      </a:r>
                      <a:endParaRPr sz="1200" b="1"/>
                    </a:p>
                  </a:txBody>
                  <a:tcPr marL="9525" marR="9525" marT="9525" marB="91425" anchor="ctr"/>
                </a:tc>
                <a:tc>
                  <a:txBody>
                    <a:bodyPr/>
                    <a:lstStyle/>
                    <a:p>
                      <a:pPr marL="0" lvl="0" indent="0" algn="ctr" rtl="0">
                        <a:lnSpc>
                          <a:spcPct val="115000"/>
                        </a:lnSpc>
                        <a:spcBef>
                          <a:spcPts val="0"/>
                        </a:spcBef>
                        <a:spcAft>
                          <a:spcPts val="0"/>
                        </a:spcAft>
                        <a:buNone/>
                      </a:pPr>
                      <a:r>
                        <a:rPr lang="en" sz="1200" b="1"/>
                        <a:t>5</a:t>
                      </a:r>
                      <a:endParaRPr sz="1200" b="1"/>
                    </a:p>
                  </a:txBody>
                  <a:tcPr marL="9525" marR="9525" marT="9525" marB="91425" anchor="ctr"/>
                </a:tc>
                <a:tc>
                  <a:txBody>
                    <a:bodyPr/>
                    <a:lstStyle/>
                    <a:p>
                      <a:pPr marL="0" lvl="0" indent="0" algn="ctr" rtl="0">
                        <a:lnSpc>
                          <a:spcPct val="115000"/>
                        </a:lnSpc>
                        <a:spcBef>
                          <a:spcPts val="0"/>
                        </a:spcBef>
                        <a:spcAft>
                          <a:spcPts val="0"/>
                        </a:spcAft>
                        <a:buNone/>
                      </a:pPr>
                      <a:r>
                        <a:rPr lang="en" sz="1200" b="1"/>
                        <a:t>6</a:t>
                      </a:r>
                      <a:endParaRPr sz="1200" b="1"/>
                    </a:p>
                  </a:txBody>
                  <a:tcPr marL="9525" marR="9525" marT="9525" marB="91425" anchor="ctr"/>
                </a:tc>
                <a:tc>
                  <a:txBody>
                    <a:bodyPr/>
                    <a:lstStyle/>
                    <a:p>
                      <a:pPr marL="0" lvl="0" indent="0" algn="ctr" rtl="0">
                        <a:lnSpc>
                          <a:spcPct val="115000"/>
                        </a:lnSpc>
                        <a:spcBef>
                          <a:spcPts val="0"/>
                        </a:spcBef>
                        <a:spcAft>
                          <a:spcPts val="0"/>
                        </a:spcAft>
                        <a:buNone/>
                      </a:pPr>
                      <a:r>
                        <a:rPr lang="en" sz="1200" b="1"/>
                        <a:t>7</a:t>
                      </a:r>
                      <a:endParaRPr sz="1200" b="1"/>
                    </a:p>
                  </a:txBody>
                  <a:tcPr marL="9525" marR="9525" marT="9525" marB="91425" anchor="ctr"/>
                </a:tc>
                <a:tc>
                  <a:txBody>
                    <a:bodyPr/>
                    <a:lstStyle/>
                    <a:p>
                      <a:pPr marL="0" lvl="0" indent="0" algn="ctr" rtl="0">
                        <a:lnSpc>
                          <a:spcPct val="115000"/>
                        </a:lnSpc>
                        <a:spcBef>
                          <a:spcPts val="0"/>
                        </a:spcBef>
                        <a:spcAft>
                          <a:spcPts val="0"/>
                        </a:spcAft>
                        <a:buNone/>
                      </a:pPr>
                      <a:r>
                        <a:rPr lang="en" sz="1200" b="1"/>
                        <a:t>8</a:t>
                      </a:r>
                      <a:endParaRPr sz="1200" b="1"/>
                    </a:p>
                  </a:txBody>
                  <a:tcPr marL="9525" marR="9525" marT="9525" marB="91425" anchor="ctr"/>
                </a:tc>
                <a:extLst>
                  <a:ext uri="{0D108BD9-81ED-4DB2-BD59-A6C34878D82A}">
                    <a16:rowId xmlns:a16="http://schemas.microsoft.com/office/drawing/2014/main" val="10000"/>
                  </a:ext>
                </a:extLst>
              </a:tr>
              <a:tr h="351050">
                <a:tc>
                  <a:txBody>
                    <a:bodyPr/>
                    <a:lstStyle/>
                    <a:p>
                      <a:pPr marL="0" lvl="0" indent="0" algn="ctr" rtl="0">
                        <a:lnSpc>
                          <a:spcPct val="115000"/>
                        </a:lnSpc>
                        <a:spcBef>
                          <a:spcPts val="0"/>
                        </a:spcBef>
                        <a:spcAft>
                          <a:spcPts val="0"/>
                        </a:spcAft>
                        <a:buNone/>
                      </a:pPr>
                      <a:r>
                        <a:rPr lang="en" sz="1200" b="1"/>
                        <a:t>-1</a:t>
                      </a:r>
                      <a:endParaRPr sz="1200" b="1"/>
                    </a:p>
                  </a:txBody>
                  <a:tcPr marL="9525" marR="9525" marT="9525" marB="91425" anchor="ctr"/>
                </a:tc>
                <a:tc>
                  <a:txBody>
                    <a:bodyPr/>
                    <a:lstStyle/>
                    <a:p>
                      <a:pPr marL="0" lvl="0" indent="0" algn="ctr" rtl="0">
                        <a:lnSpc>
                          <a:spcPct val="115000"/>
                        </a:lnSpc>
                        <a:spcBef>
                          <a:spcPts val="0"/>
                        </a:spcBef>
                        <a:spcAft>
                          <a:spcPts val="0"/>
                        </a:spcAft>
                        <a:buNone/>
                      </a:pPr>
                      <a:r>
                        <a:rPr lang="en" sz="1200"/>
                        <a:t>0.902</a:t>
                      </a:r>
                      <a:endParaRPr sz="1200"/>
                    </a:p>
                  </a:txBody>
                  <a:tcPr marL="9525" marR="9525" marT="9525" marB="91425" anchor="ctr">
                    <a:solidFill>
                      <a:srgbClr val="63BE7B"/>
                    </a:solidFill>
                  </a:tcPr>
                </a:tc>
                <a:tc>
                  <a:txBody>
                    <a:bodyPr/>
                    <a:lstStyle/>
                    <a:p>
                      <a:pPr marL="0" lvl="0" indent="0" algn="ctr" rtl="0">
                        <a:lnSpc>
                          <a:spcPct val="115000"/>
                        </a:lnSpc>
                        <a:spcBef>
                          <a:spcPts val="0"/>
                        </a:spcBef>
                        <a:spcAft>
                          <a:spcPts val="0"/>
                        </a:spcAft>
                        <a:buNone/>
                      </a:pPr>
                      <a:r>
                        <a:rPr lang="en" sz="1200"/>
                        <a:t>0.016</a:t>
                      </a:r>
                      <a:endParaRPr sz="1200"/>
                    </a:p>
                  </a:txBody>
                  <a:tcPr marL="9525" marR="9525" marT="9525" marB="91425" anchor="ctr">
                    <a:solidFill>
                      <a:srgbClr val="FBFCFE"/>
                    </a:solidFill>
                  </a:tcPr>
                </a:tc>
                <a:tc>
                  <a:txBody>
                    <a:bodyPr/>
                    <a:lstStyle/>
                    <a:p>
                      <a:pPr marL="0" lvl="0" indent="0" algn="ctr" rtl="0">
                        <a:lnSpc>
                          <a:spcPct val="115000"/>
                        </a:lnSpc>
                        <a:spcBef>
                          <a:spcPts val="0"/>
                        </a:spcBef>
                        <a:spcAft>
                          <a:spcPts val="0"/>
                        </a:spcAft>
                        <a:buNone/>
                      </a:pPr>
                      <a:r>
                        <a:rPr lang="en" sz="1200"/>
                        <a:t>0.007</a:t>
                      </a:r>
                      <a:endParaRPr sz="1200"/>
                    </a:p>
                  </a:txBody>
                  <a:tcPr marL="9525" marR="9525" marT="9525" marB="91425" anchor="ctr">
                    <a:solidFill>
                      <a:srgbClr val="FCFCFF"/>
                    </a:solidFill>
                  </a:tcPr>
                </a:tc>
                <a:tc>
                  <a:txBody>
                    <a:bodyPr/>
                    <a:lstStyle/>
                    <a:p>
                      <a:pPr marL="0" lvl="0" indent="0" algn="ctr" rtl="0">
                        <a:lnSpc>
                          <a:spcPct val="115000"/>
                        </a:lnSpc>
                        <a:spcBef>
                          <a:spcPts val="0"/>
                        </a:spcBef>
                        <a:spcAft>
                          <a:spcPts val="0"/>
                        </a:spcAft>
                        <a:buNone/>
                      </a:pPr>
                      <a:r>
                        <a:rPr lang="en" sz="1200"/>
                        <a:t>0.007</a:t>
                      </a:r>
                      <a:endParaRPr sz="1200"/>
                    </a:p>
                  </a:txBody>
                  <a:tcPr marL="9525" marR="9525" marT="9525" marB="91425" anchor="ctr">
                    <a:solidFill>
                      <a:srgbClr val="FCFCFF"/>
                    </a:solidFill>
                  </a:tcPr>
                </a:tc>
                <a:tc>
                  <a:txBody>
                    <a:bodyPr/>
                    <a:lstStyle/>
                    <a:p>
                      <a:pPr marL="0" lvl="0" indent="0" algn="ctr" rtl="0">
                        <a:lnSpc>
                          <a:spcPct val="115000"/>
                        </a:lnSpc>
                        <a:spcBef>
                          <a:spcPts val="0"/>
                        </a:spcBef>
                        <a:spcAft>
                          <a:spcPts val="0"/>
                        </a:spcAft>
                        <a:buNone/>
                      </a:pPr>
                      <a:r>
                        <a:rPr lang="en" sz="1200"/>
                        <a:t>0.012</a:t>
                      </a:r>
                      <a:endParaRPr sz="1200"/>
                    </a:p>
                  </a:txBody>
                  <a:tcPr marL="9525" marR="9525" marT="9525" marB="91425" anchor="ctr">
                    <a:solidFill>
                      <a:srgbClr val="FCFCFF"/>
                    </a:solidFill>
                  </a:tcPr>
                </a:tc>
                <a:tc>
                  <a:txBody>
                    <a:bodyPr/>
                    <a:lstStyle/>
                    <a:p>
                      <a:pPr marL="0" lvl="0" indent="0" algn="ctr" rtl="0">
                        <a:lnSpc>
                          <a:spcPct val="115000"/>
                        </a:lnSpc>
                        <a:spcBef>
                          <a:spcPts val="0"/>
                        </a:spcBef>
                        <a:spcAft>
                          <a:spcPts val="0"/>
                        </a:spcAft>
                        <a:buNone/>
                      </a:pPr>
                      <a:r>
                        <a:rPr lang="en" sz="1200"/>
                        <a:t>0.018</a:t>
                      </a:r>
                      <a:endParaRPr sz="1200"/>
                    </a:p>
                  </a:txBody>
                  <a:tcPr marL="9525" marR="9525" marT="9525" marB="91425" anchor="ctr">
                    <a:solidFill>
                      <a:srgbClr val="FBFCFE"/>
                    </a:solidFill>
                  </a:tcPr>
                </a:tc>
                <a:tc>
                  <a:txBody>
                    <a:bodyPr/>
                    <a:lstStyle/>
                    <a:p>
                      <a:pPr marL="0" lvl="0" indent="0" algn="ctr" rtl="0">
                        <a:lnSpc>
                          <a:spcPct val="115000"/>
                        </a:lnSpc>
                        <a:spcBef>
                          <a:spcPts val="0"/>
                        </a:spcBef>
                        <a:spcAft>
                          <a:spcPts val="0"/>
                        </a:spcAft>
                        <a:buNone/>
                      </a:pPr>
                      <a:r>
                        <a:rPr lang="en" sz="1200"/>
                        <a:t>0.008</a:t>
                      </a:r>
                      <a:endParaRPr sz="1200"/>
                    </a:p>
                  </a:txBody>
                  <a:tcPr marL="9525" marR="9525" marT="9525" marB="91425" anchor="ctr">
                    <a:solidFill>
                      <a:srgbClr val="FCFCFF"/>
                    </a:solidFill>
                  </a:tcPr>
                </a:tc>
                <a:tc>
                  <a:txBody>
                    <a:bodyPr/>
                    <a:lstStyle/>
                    <a:p>
                      <a:pPr marL="0" lvl="0" indent="0" algn="ctr" rtl="0">
                        <a:lnSpc>
                          <a:spcPct val="115000"/>
                        </a:lnSpc>
                        <a:spcBef>
                          <a:spcPts val="0"/>
                        </a:spcBef>
                        <a:spcAft>
                          <a:spcPts val="0"/>
                        </a:spcAft>
                        <a:buNone/>
                      </a:pPr>
                      <a:r>
                        <a:rPr lang="en" sz="1200"/>
                        <a:t>0.011</a:t>
                      </a:r>
                      <a:endParaRPr sz="1200"/>
                    </a:p>
                  </a:txBody>
                  <a:tcPr marL="9525" marR="9525" marT="9525" marB="91425" anchor="ctr">
                    <a:solidFill>
                      <a:srgbClr val="FCFCFF"/>
                    </a:solidFill>
                  </a:tcPr>
                </a:tc>
                <a:tc>
                  <a:txBody>
                    <a:bodyPr/>
                    <a:lstStyle/>
                    <a:p>
                      <a:pPr marL="0" lvl="0" indent="0" algn="ctr" rtl="0">
                        <a:lnSpc>
                          <a:spcPct val="115000"/>
                        </a:lnSpc>
                        <a:spcBef>
                          <a:spcPts val="0"/>
                        </a:spcBef>
                        <a:spcAft>
                          <a:spcPts val="0"/>
                        </a:spcAft>
                        <a:buNone/>
                      </a:pPr>
                      <a:r>
                        <a:rPr lang="en" sz="1200"/>
                        <a:t>0.009</a:t>
                      </a:r>
                      <a:endParaRPr sz="1200"/>
                    </a:p>
                  </a:txBody>
                  <a:tcPr marL="9525" marR="9525" marT="9525" marB="91425" anchor="ctr">
                    <a:solidFill>
                      <a:srgbClr val="FCFCFF"/>
                    </a:solidFill>
                  </a:tcPr>
                </a:tc>
                <a:tc>
                  <a:txBody>
                    <a:bodyPr/>
                    <a:lstStyle/>
                    <a:p>
                      <a:pPr marL="0" lvl="0" indent="0" algn="ctr" rtl="0">
                        <a:lnSpc>
                          <a:spcPct val="115000"/>
                        </a:lnSpc>
                        <a:spcBef>
                          <a:spcPts val="0"/>
                        </a:spcBef>
                        <a:spcAft>
                          <a:spcPts val="0"/>
                        </a:spcAft>
                        <a:buNone/>
                      </a:pPr>
                      <a:r>
                        <a:rPr lang="en" sz="1200"/>
                        <a:t>0.01</a:t>
                      </a:r>
                      <a:endParaRPr sz="1200"/>
                    </a:p>
                  </a:txBody>
                  <a:tcPr marL="9525" marR="9525" marT="9525" marB="91425" anchor="ctr">
                    <a:solidFill>
                      <a:srgbClr val="FCFCFF"/>
                    </a:solidFill>
                  </a:tcPr>
                </a:tc>
                <a:extLst>
                  <a:ext uri="{0D108BD9-81ED-4DB2-BD59-A6C34878D82A}">
                    <a16:rowId xmlns:a16="http://schemas.microsoft.com/office/drawing/2014/main" val="10001"/>
                  </a:ext>
                </a:extLst>
              </a:tr>
              <a:tr h="351050">
                <a:tc>
                  <a:txBody>
                    <a:bodyPr/>
                    <a:lstStyle/>
                    <a:p>
                      <a:pPr marL="0" lvl="0" indent="0" algn="ctr" rtl="0">
                        <a:lnSpc>
                          <a:spcPct val="115000"/>
                        </a:lnSpc>
                        <a:spcBef>
                          <a:spcPts val="0"/>
                        </a:spcBef>
                        <a:spcAft>
                          <a:spcPts val="0"/>
                        </a:spcAft>
                        <a:buNone/>
                      </a:pPr>
                      <a:r>
                        <a:rPr lang="en" sz="1200" b="1"/>
                        <a:t>0</a:t>
                      </a:r>
                      <a:endParaRPr sz="1200" b="1"/>
                    </a:p>
                  </a:txBody>
                  <a:tcPr marL="9525" marR="9525" marT="9525" marB="91425" anchor="ctr"/>
                </a:tc>
                <a:tc>
                  <a:txBody>
                    <a:bodyPr/>
                    <a:lstStyle/>
                    <a:p>
                      <a:pPr marL="0" lvl="0" indent="0" algn="ctr" rtl="0">
                        <a:lnSpc>
                          <a:spcPct val="115000"/>
                        </a:lnSpc>
                        <a:spcBef>
                          <a:spcPts val="0"/>
                        </a:spcBef>
                        <a:spcAft>
                          <a:spcPts val="0"/>
                        </a:spcAft>
                        <a:buNone/>
                      </a:pPr>
                      <a:r>
                        <a:rPr lang="en" sz="1200"/>
                        <a:t>0.027</a:t>
                      </a:r>
                      <a:endParaRPr sz="1200"/>
                    </a:p>
                  </a:txBody>
                  <a:tcPr marL="9525" marR="9525" marT="9525" marB="91425" anchor="ctr">
                    <a:solidFill>
                      <a:srgbClr val="F9FBFD"/>
                    </a:solidFill>
                  </a:tcPr>
                </a:tc>
                <a:tc>
                  <a:txBody>
                    <a:bodyPr/>
                    <a:lstStyle/>
                    <a:p>
                      <a:pPr marL="0" lvl="0" indent="0" algn="ctr" rtl="0">
                        <a:lnSpc>
                          <a:spcPct val="115000"/>
                        </a:lnSpc>
                        <a:spcBef>
                          <a:spcPts val="0"/>
                        </a:spcBef>
                        <a:spcAft>
                          <a:spcPts val="0"/>
                        </a:spcAft>
                        <a:buNone/>
                      </a:pPr>
                      <a:r>
                        <a:rPr lang="en" sz="1200"/>
                        <a:t>0.437</a:t>
                      </a:r>
                      <a:endParaRPr sz="1200"/>
                    </a:p>
                  </a:txBody>
                  <a:tcPr marL="9525" marR="9525" marT="9525" marB="91425" anchor="ctr">
                    <a:solidFill>
                      <a:srgbClr val="B3DFC0"/>
                    </a:solidFill>
                  </a:tcPr>
                </a:tc>
                <a:tc>
                  <a:txBody>
                    <a:bodyPr/>
                    <a:lstStyle/>
                    <a:p>
                      <a:pPr marL="0" lvl="0" indent="0" algn="ctr" rtl="0">
                        <a:lnSpc>
                          <a:spcPct val="115000"/>
                        </a:lnSpc>
                        <a:spcBef>
                          <a:spcPts val="0"/>
                        </a:spcBef>
                        <a:spcAft>
                          <a:spcPts val="0"/>
                        </a:spcAft>
                        <a:buNone/>
                      </a:pPr>
                      <a:r>
                        <a:rPr lang="en" sz="1200"/>
                        <a:t>0.056</a:t>
                      </a:r>
                      <a:endParaRPr sz="1200"/>
                    </a:p>
                  </a:txBody>
                  <a:tcPr marL="9525" marR="9525" marT="9525" marB="91425" anchor="ctr">
                    <a:solidFill>
                      <a:srgbClr val="F4F9F8"/>
                    </a:solidFill>
                  </a:tcPr>
                </a:tc>
                <a:tc>
                  <a:txBody>
                    <a:bodyPr/>
                    <a:lstStyle/>
                    <a:p>
                      <a:pPr marL="0" lvl="0" indent="0" algn="ctr" rtl="0">
                        <a:lnSpc>
                          <a:spcPct val="115000"/>
                        </a:lnSpc>
                        <a:spcBef>
                          <a:spcPts val="0"/>
                        </a:spcBef>
                        <a:spcAft>
                          <a:spcPts val="0"/>
                        </a:spcAft>
                        <a:buNone/>
                      </a:pPr>
                      <a:r>
                        <a:rPr lang="en" sz="1200"/>
                        <a:t>0.337</a:t>
                      </a:r>
                      <a:endParaRPr sz="1200"/>
                    </a:p>
                  </a:txBody>
                  <a:tcPr marL="9525" marR="9525" marT="9525" marB="91425" anchor="ctr">
                    <a:solidFill>
                      <a:srgbClr val="C4E6CF"/>
                    </a:solidFill>
                  </a:tcPr>
                </a:tc>
                <a:tc>
                  <a:txBody>
                    <a:bodyPr/>
                    <a:lstStyle/>
                    <a:p>
                      <a:pPr marL="0" lvl="0" indent="0" algn="ctr" rtl="0">
                        <a:lnSpc>
                          <a:spcPct val="115000"/>
                        </a:lnSpc>
                        <a:spcBef>
                          <a:spcPts val="0"/>
                        </a:spcBef>
                        <a:spcAft>
                          <a:spcPts val="0"/>
                        </a:spcAft>
                        <a:buNone/>
                      </a:pPr>
                      <a:r>
                        <a:rPr lang="en" sz="1200"/>
                        <a:t>0.022</a:t>
                      </a:r>
                      <a:endParaRPr sz="1200"/>
                    </a:p>
                  </a:txBody>
                  <a:tcPr marL="9525" marR="9525" marT="9525" marB="91425" anchor="ctr">
                    <a:solidFill>
                      <a:srgbClr val="FAFBFD"/>
                    </a:solidFill>
                  </a:tcPr>
                </a:tc>
                <a:tc>
                  <a:txBody>
                    <a:bodyPr/>
                    <a:lstStyle/>
                    <a:p>
                      <a:pPr marL="0" lvl="0" indent="0" algn="ctr" rtl="0">
                        <a:lnSpc>
                          <a:spcPct val="115000"/>
                        </a:lnSpc>
                        <a:spcBef>
                          <a:spcPts val="0"/>
                        </a:spcBef>
                        <a:spcAft>
                          <a:spcPts val="0"/>
                        </a:spcAft>
                        <a:buNone/>
                      </a:pPr>
                      <a:r>
                        <a:rPr lang="en" sz="1200"/>
                        <a:t>0.022</a:t>
                      </a:r>
                      <a:endParaRPr sz="1200"/>
                    </a:p>
                  </a:txBody>
                  <a:tcPr marL="9525" marR="9525" marT="9525" marB="91425" anchor="ctr">
                    <a:solidFill>
                      <a:srgbClr val="FAFBFD"/>
                    </a:solidFill>
                  </a:tcPr>
                </a:tc>
                <a:tc>
                  <a:txBody>
                    <a:bodyPr/>
                    <a:lstStyle/>
                    <a:p>
                      <a:pPr marL="0" lvl="0" indent="0" algn="ctr" rtl="0">
                        <a:lnSpc>
                          <a:spcPct val="115000"/>
                        </a:lnSpc>
                        <a:spcBef>
                          <a:spcPts val="0"/>
                        </a:spcBef>
                        <a:spcAft>
                          <a:spcPts val="0"/>
                        </a:spcAft>
                        <a:buNone/>
                      </a:pPr>
                      <a:r>
                        <a:rPr lang="en" sz="1200"/>
                        <a:t>0.025</a:t>
                      </a:r>
                      <a:endParaRPr sz="1200"/>
                    </a:p>
                  </a:txBody>
                  <a:tcPr marL="9525" marR="9525" marT="9525" marB="91425" anchor="ctr">
                    <a:solidFill>
                      <a:srgbClr val="F9FBFD"/>
                    </a:solidFill>
                  </a:tcPr>
                </a:tc>
                <a:tc>
                  <a:txBody>
                    <a:bodyPr/>
                    <a:lstStyle/>
                    <a:p>
                      <a:pPr marL="0" lvl="0" indent="0" algn="ctr" rtl="0">
                        <a:lnSpc>
                          <a:spcPct val="115000"/>
                        </a:lnSpc>
                        <a:spcBef>
                          <a:spcPts val="0"/>
                        </a:spcBef>
                        <a:spcAft>
                          <a:spcPts val="0"/>
                        </a:spcAft>
                        <a:buNone/>
                      </a:pPr>
                      <a:r>
                        <a:rPr lang="en" sz="1200"/>
                        <a:t>0.027</a:t>
                      </a:r>
                      <a:endParaRPr sz="1200"/>
                    </a:p>
                  </a:txBody>
                  <a:tcPr marL="9525" marR="9525" marT="9525" marB="91425" anchor="ctr">
                    <a:solidFill>
                      <a:srgbClr val="F9FBFD"/>
                    </a:solidFill>
                  </a:tcPr>
                </a:tc>
                <a:tc>
                  <a:txBody>
                    <a:bodyPr/>
                    <a:lstStyle/>
                    <a:p>
                      <a:pPr marL="0" lvl="0" indent="0" algn="ctr" rtl="0">
                        <a:lnSpc>
                          <a:spcPct val="115000"/>
                        </a:lnSpc>
                        <a:spcBef>
                          <a:spcPts val="0"/>
                        </a:spcBef>
                        <a:spcAft>
                          <a:spcPts val="0"/>
                        </a:spcAft>
                        <a:buNone/>
                      </a:pPr>
                      <a:r>
                        <a:rPr lang="en" sz="1200"/>
                        <a:t>0.025</a:t>
                      </a:r>
                      <a:endParaRPr sz="1200"/>
                    </a:p>
                  </a:txBody>
                  <a:tcPr marL="9525" marR="9525" marT="9525" marB="91425" anchor="ctr">
                    <a:solidFill>
                      <a:srgbClr val="F9FBFD"/>
                    </a:solidFill>
                  </a:tcPr>
                </a:tc>
                <a:tc>
                  <a:txBody>
                    <a:bodyPr/>
                    <a:lstStyle/>
                    <a:p>
                      <a:pPr marL="0" lvl="0" indent="0" algn="ctr" rtl="0">
                        <a:lnSpc>
                          <a:spcPct val="115000"/>
                        </a:lnSpc>
                        <a:spcBef>
                          <a:spcPts val="0"/>
                        </a:spcBef>
                        <a:spcAft>
                          <a:spcPts val="0"/>
                        </a:spcAft>
                        <a:buNone/>
                      </a:pPr>
                      <a:r>
                        <a:rPr lang="en" sz="1200"/>
                        <a:t>0.021</a:t>
                      </a:r>
                      <a:endParaRPr sz="1200"/>
                    </a:p>
                  </a:txBody>
                  <a:tcPr marL="9525" marR="9525" marT="9525" marB="91425" anchor="ctr">
                    <a:solidFill>
                      <a:srgbClr val="FAFCFD"/>
                    </a:solidFill>
                  </a:tcPr>
                </a:tc>
                <a:extLst>
                  <a:ext uri="{0D108BD9-81ED-4DB2-BD59-A6C34878D82A}">
                    <a16:rowId xmlns:a16="http://schemas.microsoft.com/office/drawing/2014/main" val="10002"/>
                  </a:ext>
                </a:extLst>
              </a:tr>
              <a:tr h="351050">
                <a:tc>
                  <a:txBody>
                    <a:bodyPr/>
                    <a:lstStyle/>
                    <a:p>
                      <a:pPr marL="0" lvl="0" indent="0" algn="ctr" rtl="0">
                        <a:lnSpc>
                          <a:spcPct val="115000"/>
                        </a:lnSpc>
                        <a:spcBef>
                          <a:spcPts val="0"/>
                        </a:spcBef>
                        <a:spcAft>
                          <a:spcPts val="0"/>
                        </a:spcAft>
                        <a:buNone/>
                      </a:pPr>
                      <a:r>
                        <a:rPr lang="en" sz="1200" b="1"/>
                        <a:t>1</a:t>
                      </a:r>
                      <a:endParaRPr sz="1200" b="1"/>
                    </a:p>
                  </a:txBody>
                  <a:tcPr marL="9525" marR="9525" marT="9525" marB="91425" anchor="ctr"/>
                </a:tc>
                <a:tc>
                  <a:txBody>
                    <a:bodyPr/>
                    <a:lstStyle/>
                    <a:p>
                      <a:pPr marL="0" lvl="0" indent="0" algn="ctr" rtl="0">
                        <a:lnSpc>
                          <a:spcPct val="115000"/>
                        </a:lnSpc>
                        <a:spcBef>
                          <a:spcPts val="0"/>
                        </a:spcBef>
                        <a:spcAft>
                          <a:spcPts val="0"/>
                        </a:spcAft>
                        <a:buNone/>
                      </a:pPr>
                      <a:r>
                        <a:rPr lang="en" sz="1200"/>
                        <a:t>0.39</a:t>
                      </a:r>
                      <a:endParaRPr sz="1200"/>
                    </a:p>
                  </a:txBody>
                  <a:tcPr marL="9525" marR="9525" marT="9525" marB="91425" anchor="ctr">
                    <a:solidFill>
                      <a:srgbClr val="BBE2C7"/>
                    </a:solidFill>
                  </a:tcPr>
                </a:tc>
                <a:tc>
                  <a:txBody>
                    <a:bodyPr/>
                    <a:lstStyle/>
                    <a:p>
                      <a:pPr marL="0" lvl="0" indent="0" algn="ctr" rtl="0">
                        <a:lnSpc>
                          <a:spcPct val="115000"/>
                        </a:lnSpc>
                        <a:spcBef>
                          <a:spcPts val="0"/>
                        </a:spcBef>
                        <a:spcAft>
                          <a:spcPts val="0"/>
                        </a:spcAft>
                        <a:buNone/>
                      </a:pPr>
                      <a:r>
                        <a:rPr lang="en" sz="1200"/>
                        <a:t>0.128</a:t>
                      </a:r>
                      <a:endParaRPr sz="1200"/>
                    </a:p>
                  </a:txBody>
                  <a:tcPr marL="9525" marR="9525" marT="9525" marB="91425" anchor="ctr">
                    <a:solidFill>
                      <a:srgbClr val="E8F4EE"/>
                    </a:solidFill>
                  </a:tcPr>
                </a:tc>
                <a:tc>
                  <a:txBody>
                    <a:bodyPr/>
                    <a:lstStyle/>
                    <a:p>
                      <a:pPr marL="0" lvl="0" indent="0" algn="ctr" rtl="0">
                        <a:lnSpc>
                          <a:spcPct val="115000"/>
                        </a:lnSpc>
                        <a:spcBef>
                          <a:spcPts val="0"/>
                        </a:spcBef>
                        <a:spcAft>
                          <a:spcPts val="0"/>
                        </a:spcAft>
                        <a:buNone/>
                      </a:pPr>
                      <a:r>
                        <a:rPr lang="en" sz="1200"/>
                        <a:t>0.066</a:t>
                      </a:r>
                      <a:endParaRPr sz="1200"/>
                    </a:p>
                  </a:txBody>
                  <a:tcPr marL="9525" marR="9525" marT="9525" marB="91425" anchor="ctr">
                    <a:solidFill>
                      <a:srgbClr val="F2F8F7"/>
                    </a:solidFill>
                  </a:tcPr>
                </a:tc>
                <a:tc>
                  <a:txBody>
                    <a:bodyPr/>
                    <a:lstStyle/>
                    <a:p>
                      <a:pPr marL="0" lvl="0" indent="0" algn="ctr" rtl="0">
                        <a:lnSpc>
                          <a:spcPct val="115000"/>
                        </a:lnSpc>
                        <a:spcBef>
                          <a:spcPts val="0"/>
                        </a:spcBef>
                        <a:spcAft>
                          <a:spcPts val="0"/>
                        </a:spcAft>
                        <a:buNone/>
                      </a:pPr>
                      <a:r>
                        <a:rPr lang="en" sz="1200"/>
                        <a:t>0.085</a:t>
                      </a:r>
                      <a:endParaRPr sz="1200"/>
                    </a:p>
                  </a:txBody>
                  <a:tcPr marL="9525" marR="9525" marT="9525" marB="91425" anchor="ctr">
                    <a:solidFill>
                      <a:srgbClr val="EFF7F4"/>
                    </a:solidFill>
                  </a:tcPr>
                </a:tc>
                <a:tc>
                  <a:txBody>
                    <a:bodyPr/>
                    <a:lstStyle/>
                    <a:p>
                      <a:pPr marL="0" lvl="0" indent="0" algn="ctr" rtl="0">
                        <a:lnSpc>
                          <a:spcPct val="115000"/>
                        </a:lnSpc>
                        <a:spcBef>
                          <a:spcPts val="0"/>
                        </a:spcBef>
                        <a:spcAft>
                          <a:spcPts val="0"/>
                        </a:spcAft>
                        <a:buNone/>
                      </a:pPr>
                      <a:r>
                        <a:rPr lang="en" sz="1200"/>
                        <a:t>0.054</a:t>
                      </a:r>
                      <a:endParaRPr sz="1200"/>
                    </a:p>
                  </a:txBody>
                  <a:tcPr marL="9525" marR="9525" marT="9525" marB="91425" anchor="ctr">
                    <a:solidFill>
                      <a:srgbClr val="F4F9F9"/>
                    </a:solidFill>
                  </a:tcPr>
                </a:tc>
                <a:tc>
                  <a:txBody>
                    <a:bodyPr/>
                    <a:lstStyle/>
                    <a:p>
                      <a:pPr marL="0" lvl="0" indent="0" algn="ctr" rtl="0">
                        <a:lnSpc>
                          <a:spcPct val="115000"/>
                        </a:lnSpc>
                        <a:spcBef>
                          <a:spcPts val="0"/>
                        </a:spcBef>
                        <a:spcAft>
                          <a:spcPts val="0"/>
                        </a:spcAft>
                        <a:buNone/>
                      </a:pPr>
                      <a:r>
                        <a:rPr lang="en" sz="1200"/>
                        <a:t>0.063</a:t>
                      </a:r>
                      <a:endParaRPr sz="1200"/>
                    </a:p>
                  </a:txBody>
                  <a:tcPr marL="9525" marR="9525" marT="9525" marB="91425" anchor="ctr">
                    <a:solidFill>
                      <a:srgbClr val="F3F9F7"/>
                    </a:solidFill>
                  </a:tcPr>
                </a:tc>
                <a:tc>
                  <a:txBody>
                    <a:bodyPr/>
                    <a:lstStyle/>
                    <a:p>
                      <a:pPr marL="0" lvl="0" indent="0" algn="ctr" rtl="0">
                        <a:lnSpc>
                          <a:spcPct val="115000"/>
                        </a:lnSpc>
                        <a:spcBef>
                          <a:spcPts val="0"/>
                        </a:spcBef>
                        <a:spcAft>
                          <a:spcPts val="0"/>
                        </a:spcAft>
                        <a:buNone/>
                      </a:pPr>
                      <a:r>
                        <a:rPr lang="en" sz="1200"/>
                        <a:t>0.055</a:t>
                      </a:r>
                      <a:endParaRPr sz="1200"/>
                    </a:p>
                  </a:txBody>
                  <a:tcPr marL="9525" marR="9525" marT="9525" marB="91425" anchor="ctr">
                    <a:solidFill>
                      <a:srgbClr val="F4F9F8"/>
                    </a:solidFill>
                  </a:tcPr>
                </a:tc>
                <a:tc>
                  <a:txBody>
                    <a:bodyPr/>
                    <a:lstStyle/>
                    <a:p>
                      <a:pPr marL="0" lvl="0" indent="0" algn="ctr" rtl="0">
                        <a:lnSpc>
                          <a:spcPct val="115000"/>
                        </a:lnSpc>
                        <a:spcBef>
                          <a:spcPts val="0"/>
                        </a:spcBef>
                        <a:spcAft>
                          <a:spcPts val="0"/>
                        </a:spcAft>
                        <a:buNone/>
                      </a:pPr>
                      <a:r>
                        <a:rPr lang="en" sz="1200"/>
                        <a:t>0.059</a:t>
                      </a:r>
                      <a:endParaRPr sz="1200"/>
                    </a:p>
                  </a:txBody>
                  <a:tcPr marL="9525" marR="9525" marT="9525" marB="91425" anchor="ctr">
                    <a:solidFill>
                      <a:srgbClr val="F4F9F8"/>
                    </a:solidFill>
                  </a:tcPr>
                </a:tc>
                <a:tc>
                  <a:txBody>
                    <a:bodyPr/>
                    <a:lstStyle/>
                    <a:p>
                      <a:pPr marL="0" lvl="0" indent="0" algn="ctr" rtl="0">
                        <a:lnSpc>
                          <a:spcPct val="115000"/>
                        </a:lnSpc>
                        <a:spcBef>
                          <a:spcPts val="0"/>
                        </a:spcBef>
                        <a:spcAft>
                          <a:spcPts val="0"/>
                        </a:spcAft>
                        <a:buNone/>
                      </a:pPr>
                      <a:r>
                        <a:rPr lang="en" sz="1200"/>
                        <a:t>0.05</a:t>
                      </a:r>
                      <a:endParaRPr sz="1200"/>
                    </a:p>
                  </a:txBody>
                  <a:tcPr marL="9525" marR="9525" marT="9525" marB="91425" anchor="ctr">
                    <a:solidFill>
                      <a:srgbClr val="F5FAF9"/>
                    </a:solidFill>
                  </a:tcPr>
                </a:tc>
                <a:tc>
                  <a:txBody>
                    <a:bodyPr/>
                    <a:lstStyle/>
                    <a:p>
                      <a:pPr marL="0" lvl="0" indent="0" algn="ctr" rtl="0">
                        <a:lnSpc>
                          <a:spcPct val="115000"/>
                        </a:lnSpc>
                        <a:spcBef>
                          <a:spcPts val="0"/>
                        </a:spcBef>
                        <a:spcAft>
                          <a:spcPts val="0"/>
                        </a:spcAft>
                        <a:buNone/>
                      </a:pPr>
                      <a:r>
                        <a:rPr lang="en" sz="1200"/>
                        <a:t>0.049</a:t>
                      </a:r>
                      <a:endParaRPr sz="1200"/>
                    </a:p>
                  </a:txBody>
                  <a:tcPr marL="9525" marR="9525" marT="9525" marB="91425" anchor="ctr">
                    <a:solidFill>
                      <a:srgbClr val="F5FAF9"/>
                    </a:solidFill>
                  </a:tcPr>
                </a:tc>
                <a:extLst>
                  <a:ext uri="{0D108BD9-81ED-4DB2-BD59-A6C34878D82A}">
                    <a16:rowId xmlns:a16="http://schemas.microsoft.com/office/drawing/2014/main" val="10003"/>
                  </a:ext>
                </a:extLst>
              </a:tr>
              <a:tr h="351050">
                <a:tc>
                  <a:txBody>
                    <a:bodyPr/>
                    <a:lstStyle/>
                    <a:p>
                      <a:pPr marL="0" lvl="0" indent="0" algn="ctr" rtl="0">
                        <a:lnSpc>
                          <a:spcPct val="115000"/>
                        </a:lnSpc>
                        <a:spcBef>
                          <a:spcPts val="0"/>
                        </a:spcBef>
                        <a:spcAft>
                          <a:spcPts val="0"/>
                        </a:spcAft>
                        <a:buNone/>
                      </a:pPr>
                      <a:r>
                        <a:rPr lang="en" sz="1200" b="1"/>
                        <a:t>2</a:t>
                      </a:r>
                      <a:endParaRPr sz="1200" b="1"/>
                    </a:p>
                  </a:txBody>
                  <a:tcPr marL="9525" marR="9525" marT="9525" marB="91425" anchor="ctr"/>
                </a:tc>
                <a:tc>
                  <a:txBody>
                    <a:bodyPr/>
                    <a:lstStyle/>
                    <a:p>
                      <a:pPr marL="0" lvl="0" indent="0" algn="ctr" rtl="0">
                        <a:lnSpc>
                          <a:spcPct val="115000"/>
                        </a:lnSpc>
                        <a:spcBef>
                          <a:spcPts val="0"/>
                        </a:spcBef>
                        <a:spcAft>
                          <a:spcPts val="0"/>
                        </a:spcAft>
                        <a:buNone/>
                      </a:pPr>
                      <a:r>
                        <a:rPr lang="en" sz="1200"/>
                        <a:t>0.081</a:t>
                      </a:r>
                      <a:endParaRPr sz="1200"/>
                    </a:p>
                  </a:txBody>
                  <a:tcPr marL="9525" marR="9525" marT="9525" marB="91425" anchor="ctr">
                    <a:solidFill>
                      <a:srgbClr val="F0F7F5"/>
                    </a:solidFill>
                  </a:tcPr>
                </a:tc>
                <a:tc>
                  <a:txBody>
                    <a:bodyPr/>
                    <a:lstStyle/>
                    <a:p>
                      <a:pPr marL="0" lvl="0" indent="0" algn="ctr" rtl="0">
                        <a:lnSpc>
                          <a:spcPct val="115000"/>
                        </a:lnSpc>
                        <a:spcBef>
                          <a:spcPts val="0"/>
                        </a:spcBef>
                        <a:spcAft>
                          <a:spcPts val="0"/>
                        </a:spcAft>
                        <a:buNone/>
                      </a:pPr>
                      <a:r>
                        <a:rPr lang="en" sz="1200"/>
                        <a:t>0.339</a:t>
                      </a:r>
                      <a:endParaRPr sz="1200"/>
                    </a:p>
                  </a:txBody>
                  <a:tcPr marL="9525" marR="9525" marT="9525" marB="91425" anchor="ctr">
                    <a:solidFill>
                      <a:srgbClr val="C4E6CF"/>
                    </a:solidFill>
                  </a:tcPr>
                </a:tc>
                <a:tc>
                  <a:txBody>
                    <a:bodyPr/>
                    <a:lstStyle/>
                    <a:p>
                      <a:pPr marL="0" lvl="0" indent="0" algn="ctr" rtl="0">
                        <a:lnSpc>
                          <a:spcPct val="115000"/>
                        </a:lnSpc>
                        <a:spcBef>
                          <a:spcPts val="0"/>
                        </a:spcBef>
                        <a:spcAft>
                          <a:spcPts val="0"/>
                        </a:spcAft>
                        <a:buNone/>
                      </a:pPr>
                      <a:r>
                        <a:rPr lang="en" sz="1200"/>
                        <a:t>0.054</a:t>
                      </a:r>
                      <a:endParaRPr sz="1200"/>
                    </a:p>
                  </a:txBody>
                  <a:tcPr marL="9525" marR="9525" marT="9525" marB="91425" anchor="ctr">
                    <a:solidFill>
                      <a:srgbClr val="F4F9F9"/>
                    </a:solidFill>
                  </a:tcPr>
                </a:tc>
                <a:tc>
                  <a:txBody>
                    <a:bodyPr/>
                    <a:lstStyle/>
                    <a:p>
                      <a:pPr marL="0" lvl="0" indent="0" algn="ctr" rtl="0">
                        <a:lnSpc>
                          <a:spcPct val="115000"/>
                        </a:lnSpc>
                        <a:spcBef>
                          <a:spcPts val="0"/>
                        </a:spcBef>
                        <a:spcAft>
                          <a:spcPts val="0"/>
                        </a:spcAft>
                        <a:buNone/>
                      </a:pPr>
                      <a:r>
                        <a:rPr lang="en" sz="1200"/>
                        <a:t>0.316</a:t>
                      </a:r>
                      <a:endParaRPr sz="1200"/>
                    </a:p>
                  </a:txBody>
                  <a:tcPr marL="9525" marR="9525" marT="9525" marB="91425" anchor="ctr">
                    <a:solidFill>
                      <a:srgbClr val="C8E7D2"/>
                    </a:solidFill>
                  </a:tcPr>
                </a:tc>
                <a:tc>
                  <a:txBody>
                    <a:bodyPr/>
                    <a:lstStyle/>
                    <a:p>
                      <a:pPr marL="0" lvl="0" indent="0" algn="ctr" rtl="0">
                        <a:lnSpc>
                          <a:spcPct val="115000"/>
                        </a:lnSpc>
                        <a:spcBef>
                          <a:spcPts val="0"/>
                        </a:spcBef>
                        <a:spcAft>
                          <a:spcPts val="0"/>
                        </a:spcAft>
                        <a:buNone/>
                      </a:pPr>
                      <a:r>
                        <a:rPr lang="en" sz="1200"/>
                        <a:t>0.029</a:t>
                      </a:r>
                      <a:endParaRPr sz="1200"/>
                    </a:p>
                  </a:txBody>
                  <a:tcPr marL="9525" marR="9525" marT="9525" marB="91425" anchor="ctr">
                    <a:solidFill>
                      <a:srgbClr val="F9FBFC"/>
                    </a:solidFill>
                  </a:tcPr>
                </a:tc>
                <a:tc>
                  <a:txBody>
                    <a:bodyPr/>
                    <a:lstStyle/>
                    <a:p>
                      <a:pPr marL="0" lvl="0" indent="0" algn="ctr" rtl="0">
                        <a:lnSpc>
                          <a:spcPct val="115000"/>
                        </a:lnSpc>
                        <a:spcBef>
                          <a:spcPts val="0"/>
                        </a:spcBef>
                        <a:spcAft>
                          <a:spcPts val="0"/>
                        </a:spcAft>
                        <a:buNone/>
                      </a:pPr>
                      <a:r>
                        <a:rPr lang="en" sz="1200"/>
                        <a:t>0.033</a:t>
                      </a:r>
                      <a:endParaRPr sz="1200"/>
                    </a:p>
                  </a:txBody>
                  <a:tcPr marL="9525" marR="9525" marT="9525" marB="91425" anchor="ctr">
                    <a:solidFill>
                      <a:srgbClr val="F8FBFC"/>
                    </a:solidFill>
                  </a:tcPr>
                </a:tc>
                <a:tc>
                  <a:txBody>
                    <a:bodyPr/>
                    <a:lstStyle/>
                    <a:p>
                      <a:pPr marL="0" lvl="0" indent="0" algn="ctr" rtl="0">
                        <a:lnSpc>
                          <a:spcPct val="115000"/>
                        </a:lnSpc>
                        <a:spcBef>
                          <a:spcPts val="0"/>
                        </a:spcBef>
                        <a:spcAft>
                          <a:spcPts val="0"/>
                        </a:spcAft>
                        <a:buNone/>
                      </a:pPr>
                      <a:r>
                        <a:rPr lang="en" sz="1200"/>
                        <a:t>0.041</a:t>
                      </a:r>
                      <a:endParaRPr sz="1200"/>
                    </a:p>
                  </a:txBody>
                  <a:tcPr marL="9525" marR="9525" marT="9525" marB="91425" anchor="ctr">
                    <a:solidFill>
                      <a:srgbClr val="F7FAFA"/>
                    </a:solidFill>
                  </a:tcPr>
                </a:tc>
                <a:tc>
                  <a:txBody>
                    <a:bodyPr/>
                    <a:lstStyle/>
                    <a:p>
                      <a:pPr marL="0" lvl="0" indent="0" algn="ctr" rtl="0">
                        <a:lnSpc>
                          <a:spcPct val="115000"/>
                        </a:lnSpc>
                        <a:spcBef>
                          <a:spcPts val="0"/>
                        </a:spcBef>
                        <a:spcAft>
                          <a:spcPts val="0"/>
                        </a:spcAft>
                        <a:buNone/>
                      </a:pPr>
                      <a:r>
                        <a:rPr lang="en" sz="1200"/>
                        <a:t>0.048</a:t>
                      </a:r>
                      <a:endParaRPr sz="1200"/>
                    </a:p>
                  </a:txBody>
                  <a:tcPr marL="9525" marR="9525" marT="9525" marB="91425" anchor="ctr">
                    <a:solidFill>
                      <a:srgbClr val="F5FAF9"/>
                    </a:solidFill>
                  </a:tcPr>
                </a:tc>
                <a:tc>
                  <a:txBody>
                    <a:bodyPr/>
                    <a:lstStyle/>
                    <a:p>
                      <a:pPr marL="0" lvl="0" indent="0" algn="ctr" rtl="0">
                        <a:lnSpc>
                          <a:spcPct val="115000"/>
                        </a:lnSpc>
                        <a:spcBef>
                          <a:spcPts val="0"/>
                        </a:spcBef>
                        <a:spcAft>
                          <a:spcPts val="0"/>
                        </a:spcAft>
                        <a:buNone/>
                      </a:pPr>
                      <a:r>
                        <a:rPr lang="en" sz="1200"/>
                        <a:t>0.032</a:t>
                      </a:r>
                      <a:endParaRPr sz="1200"/>
                    </a:p>
                  </a:txBody>
                  <a:tcPr marL="9525" marR="9525" marT="9525" marB="91425" anchor="ctr">
                    <a:solidFill>
                      <a:srgbClr val="F8FBFC"/>
                    </a:solidFill>
                  </a:tcPr>
                </a:tc>
                <a:tc>
                  <a:txBody>
                    <a:bodyPr/>
                    <a:lstStyle/>
                    <a:p>
                      <a:pPr marL="0" lvl="0" indent="0" algn="ctr" rtl="0">
                        <a:lnSpc>
                          <a:spcPct val="115000"/>
                        </a:lnSpc>
                        <a:spcBef>
                          <a:spcPts val="0"/>
                        </a:spcBef>
                        <a:spcAft>
                          <a:spcPts val="0"/>
                        </a:spcAft>
                        <a:buNone/>
                      </a:pPr>
                      <a:r>
                        <a:rPr lang="en" sz="1200"/>
                        <a:t>0.028</a:t>
                      </a:r>
                      <a:endParaRPr sz="1200"/>
                    </a:p>
                  </a:txBody>
                  <a:tcPr marL="9525" marR="9525" marT="9525" marB="91425" anchor="ctr">
                    <a:solidFill>
                      <a:srgbClr val="F9FBFC"/>
                    </a:solidFill>
                  </a:tcPr>
                </a:tc>
                <a:extLst>
                  <a:ext uri="{0D108BD9-81ED-4DB2-BD59-A6C34878D82A}">
                    <a16:rowId xmlns:a16="http://schemas.microsoft.com/office/drawing/2014/main" val="10004"/>
                  </a:ext>
                </a:extLst>
              </a:tr>
              <a:tr h="351050">
                <a:tc>
                  <a:txBody>
                    <a:bodyPr/>
                    <a:lstStyle/>
                    <a:p>
                      <a:pPr marL="0" lvl="0" indent="0" algn="ctr" rtl="0">
                        <a:lnSpc>
                          <a:spcPct val="115000"/>
                        </a:lnSpc>
                        <a:spcBef>
                          <a:spcPts val="0"/>
                        </a:spcBef>
                        <a:spcAft>
                          <a:spcPts val="0"/>
                        </a:spcAft>
                        <a:buNone/>
                      </a:pPr>
                      <a:r>
                        <a:rPr lang="en" sz="1200" b="1"/>
                        <a:t>3</a:t>
                      </a:r>
                      <a:endParaRPr sz="1200" b="1"/>
                    </a:p>
                  </a:txBody>
                  <a:tcPr marL="9525" marR="9525" marT="9525" marB="91425" anchor="ctr"/>
                </a:tc>
                <a:tc>
                  <a:txBody>
                    <a:bodyPr/>
                    <a:lstStyle/>
                    <a:p>
                      <a:pPr marL="0" lvl="0" indent="0" algn="ctr" rtl="0">
                        <a:lnSpc>
                          <a:spcPct val="115000"/>
                        </a:lnSpc>
                        <a:spcBef>
                          <a:spcPts val="0"/>
                        </a:spcBef>
                        <a:spcAft>
                          <a:spcPts val="0"/>
                        </a:spcAft>
                        <a:buNone/>
                      </a:pPr>
                      <a:r>
                        <a:rPr lang="en" sz="1200"/>
                        <a:t>0.227</a:t>
                      </a:r>
                      <a:endParaRPr sz="1200"/>
                    </a:p>
                  </a:txBody>
                  <a:tcPr marL="9525" marR="9525" marT="9525" marB="91425" anchor="ctr">
                    <a:solidFill>
                      <a:srgbClr val="D7EDDF"/>
                    </a:solidFill>
                  </a:tcPr>
                </a:tc>
                <a:tc>
                  <a:txBody>
                    <a:bodyPr/>
                    <a:lstStyle/>
                    <a:p>
                      <a:pPr marL="0" lvl="0" indent="0" algn="ctr" rtl="0">
                        <a:lnSpc>
                          <a:spcPct val="115000"/>
                        </a:lnSpc>
                        <a:spcBef>
                          <a:spcPts val="0"/>
                        </a:spcBef>
                        <a:spcAft>
                          <a:spcPts val="0"/>
                        </a:spcAft>
                        <a:buNone/>
                      </a:pPr>
                      <a:r>
                        <a:rPr lang="en" sz="1200"/>
                        <a:t>0.188</a:t>
                      </a:r>
                      <a:endParaRPr sz="1200"/>
                    </a:p>
                  </a:txBody>
                  <a:tcPr marL="9525" marR="9525" marT="9525" marB="91425" anchor="ctr">
                    <a:solidFill>
                      <a:srgbClr val="DEF0E5"/>
                    </a:solidFill>
                  </a:tcPr>
                </a:tc>
                <a:tc>
                  <a:txBody>
                    <a:bodyPr/>
                    <a:lstStyle/>
                    <a:p>
                      <a:pPr marL="0" lvl="0" indent="0" algn="ctr" rtl="0">
                        <a:lnSpc>
                          <a:spcPct val="115000"/>
                        </a:lnSpc>
                        <a:spcBef>
                          <a:spcPts val="0"/>
                        </a:spcBef>
                        <a:spcAft>
                          <a:spcPts val="0"/>
                        </a:spcAft>
                        <a:buNone/>
                      </a:pPr>
                      <a:r>
                        <a:rPr lang="en" sz="1200"/>
                        <a:t>0.089</a:t>
                      </a:r>
                      <a:endParaRPr sz="1200"/>
                    </a:p>
                  </a:txBody>
                  <a:tcPr marL="9525" marR="9525" marT="9525" marB="91425" anchor="ctr">
                    <a:solidFill>
                      <a:srgbClr val="EEF7F3"/>
                    </a:solidFill>
                  </a:tcPr>
                </a:tc>
                <a:tc>
                  <a:txBody>
                    <a:bodyPr/>
                    <a:lstStyle/>
                    <a:p>
                      <a:pPr marL="0" lvl="0" indent="0" algn="ctr" rtl="0">
                        <a:lnSpc>
                          <a:spcPct val="115000"/>
                        </a:lnSpc>
                        <a:spcBef>
                          <a:spcPts val="0"/>
                        </a:spcBef>
                        <a:spcAft>
                          <a:spcPts val="0"/>
                        </a:spcAft>
                        <a:buNone/>
                      </a:pPr>
                      <a:r>
                        <a:rPr lang="en" sz="1200"/>
                        <a:t>0.161</a:t>
                      </a:r>
                      <a:endParaRPr sz="1200"/>
                    </a:p>
                  </a:txBody>
                  <a:tcPr marL="9525" marR="9525" marT="9525" marB="91425" anchor="ctr">
                    <a:solidFill>
                      <a:srgbClr val="E2F2E9"/>
                    </a:solidFill>
                  </a:tcPr>
                </a:tc>
                <a:tc>
                  <a:txBody>
                    <a:bodyPr/>
                    <a:lstStyle/>
                    <a:p>
                      <a:pPr marL="0" lvl="0" indent="0" algn="ctr" rtl="0">
                        <a:lnSpc>
                          <a:spcPct val="115000"/>
                        </a:lnSpc>
                        <a:spcBef>
                          <a:spcPts val="0"/>
                        </a:spcBef>
                        <a:spcAft>
                          <a:spcPts val="0"/>
                        </a:spcAft>
                        <a:buNone/>
                      </a:pPr>
                      <a:r>
                        <a:rPr lang="en" sz="1200"/>
                        <a:t>0.055</a:t>
                      </a:r>
                      <a:endParaRPr sz="1200"/>
                    </a:p>
                  </a:txBody>
                  <a:tcPr marL="9525" marR="9525" marT="9525" marB="91425" anchor="ctr">
                    <a:solidFill>
                      <a:srgbClr val="F4F9F8"/>
                    </a:solidFill>
                  </a:tcPr>
                </a:tc>
                <a:tc>
                  <a:txBody>
                    <a:bodyPr/>
                    <a:lstStyle/>
                    <a:p>
                      <a:pPr marL="0" lvl="0" indent="0" algn="ctr" rtl="0">
                        <a:lnSpc>
                          <a:spcPct val="115000"/>
                        </a:lnSpc>
                        <a:spcBef>
                          <a:spcPts val="0"/>
                        </a:spcBef>
                        <a:spcAft>
                          <a:spcPts val="0"/>
                        </a:spcAft>
                        <a:buNone/>
                      </a:pPr>
                      <a:r>
                        <a:rPr lang="en" sz="1200"/>
                        <a:t>0.055</a:t>
                      </a:r>
                      <a:endParaRPr sz="1200"/>
                    </a:p>
                  </a:txBody>
                  <a:tcPr marL="9525" marR="9525" marT="9525" marB="91425" anchor="ctr">
                    <a:solidFill>
                      <a:srgbClr val="F4F9F8"/>
                    </a:solidFill>
                  </a:tcPr>
                </a:tc>
                <a:tc>
                  <a:txBody>
                    <a:bodyPr/>
                    <a:lstStyle/>
                    <a:p>
                      <a:pPr marL="0" lvl="0" indent="0" algn="ctr" rtl="0">
                        <a:lnSpc>
                          <a:spcPct val="115000"/>
                        </a:lnSpc>
                        <a:spcBef>
                          <a:spcPts val="0"/>
                        </a:spcBef>
                        <a:spcAft>
                          <a:spcPts val="0"/>
                        </a:spcAft>
                        <a:buNone/>
                      </a:pPr>
                      <a:r>
                        <a:rPr lang="en" sz="1200"/>
                        <a:t>0.059</a:t>
                      </a:r>
                      <a:endParaRPr sz="1200"/>
                    </a:p>
                  </a:txBody>
                  <a:tcPr marL="9525" marR="9525" marT="9525" marB="91425" anchor="ctr">
                    <a:solidFill>
                      <a:srgbClr val="F4F9F8"/>
                    </a:solidFill>
                  </a:tcPr>
                </a:tc>
                <a:tc>
                  <a:txBody>
                    <a:bodyPr/>
                    <a:lstStyle/>
                    <a:p>
                      <a:pPr marL="0" lvl="0" indent="0" algn="ctr" rtl="0">
                        <a:lnSpc>
                          <a:spcPct val="115000"/>
                        </a:lnSpc>
                        <a:spcBef>
                          <a:spcPts val="0"/>
                        </a:spcBef>
                        <a:spcAft>
                          <a:spcPts val="0"/>
                        </a:spcAft>
                        <a:buNone/>
                      </a:pPr>
                      <a:r>
                        <a:rPr lang="en" sz="1200"/>
                        <a:t>0.062</a:t>
                      </a:r>
                      <a:endParaRPr sz="1200"/>
                    </a:p>
                  </a:txBody>
                  <a:tcPr marL="9525" marR="9525" marT="9525" marB="91425" anchor="ctr">
                    <a:solidFill>
                      <a:srgbClr val="F3F9F7"/>
                    </a:solidFill>
                  </a:tcPr>
                </a:tc>
                <a:tc>
                  <a:txBody>
                    <a:bodyPr/>
                    <a:lstStyle/>
                    <a:p>
                      <a:pPr marL="0" lvl="0" indent="0" algn="ctr" rtl="0">
                        <a:lnSpc>
                          <a:spcPct val="115000"/>
                        </a:lnSpc>
                        <a:spcBef>
                          <a:spcPts val="0"/>
                        </a:spcBef>
                        <a:spcAft>
                          <a:spcPts val="0"/>
                        </a:spcAft>
                        <a:buNone/>
                      </a:pPr>
                      <a:r>
                        <a:rPr lang="en" sz="1200"/>
                        <a:t>0.053</a:t>
                      </a:r>
                      <a:endParaRPr sz="1200"/>
                    </a:p>
                  </a:txBody>
                  <a:tcPr marL="9525" marR="9525" marT="9525" marB="91425" anchor="ctr">
                    <a:solidFill>
                      <a:srgbClr val="F5F9F9"/>
                    </a:solidFill>
                  </a:tcPr>
                </a:tc>
                <a:tc>
                  <a:txBody>
                    <a:bodyPr/>
                    <a:lstStyle/>
                    <a:p>
                      <a:pPr marL="0" lvl="0" indent="0" algn="ctr" rtl="0">
                        <a:lnSpc>
                          <a:spcPct val="115000"/>
                        </a:lnSpc>
                        <a:spcBef>
                          <a:spcPts val="0"/>
                        </a:spcBef>
                        <a:spcAft>
                          <a:spcPts val="0"/>
                        </a:spcAft>
                        <a:buNone/>
                      </a:pPr>
                      <a:r>
                        <a:rPr lang="en" sz="1200"/>
                        <a:t>0.051</a:t>
                      </a:r>
                      <a:endParaRPr sz="1200"/>
                    </a:p>
                  </a:txBody>
                  <a:tcPr marL="9525" marR="9525" marT="9525" marB="91425" anchor="ctr">
                    <a:solidFill>
                      <a:srgbClr val="F5F9F9"/>
                    </a:solidFill>
                  </a:tcPr>
                </a:tc>
                <a:extLst>
                  <a:ext uri="{0D108BD9-81ED-4DB2-BD59-A6C34878D82A}">
                    <a16:rowId xmlns:a16="http://schemas.microsoft.com/office/drawing/2014/main" val="10005"/>
                  </a:ext>
                </a:extLst>
              </a:tr>
              <a:tr h="351050">
                <a:tc>
                  <a:txBody>
                    <a:bodyPr/>
                    <a:lstStyle/>
                    <a:p>
                      <a:pPr marL="0" lvl="0" indent="0" algn="ctr" rtl="0">
                        <a:lnSpc>
                          <a:spcPct val="115000"/>
                        </a:lnSpc>
                        <a:spcBef>
                          <a:spcPts val="0"/>
                        </a:spcBef>
                        <a:spcAft>
                          <a:spcPts val="0"/>
                        </a:spcAft>
                        <a:buNone/>
                      </a:pPr>
                      <a:r>
                        <a:rPr lang="en" sz="1200" b="1"/>
                        <a:t>4</a:t>
                      </a:r>
                      <a:endParaRPr sz="1200" b="1"/>
                    </a:p>
                  </a:txBody>
                  <a:tcPr marL="9525" marR="9525" marT="9525" marB="91425" anchor="ctr"/>
                </a:tc>
                <a:tc>
                  <a:txBody>
                    <a:bodyPr/>
                    <a:lstStyle/>
                    <a:p>
                      <a:pPr marL="0" lvl="0" indent="0" algn="ctr" rtl="0">
                        <a:lnSpc>
                          <a:spcPct val="115000"/>
                        </a:lnSpc>
                        <a:spcBef>
                          <a:spcPts val="0"/>
                        </a:spcBef>
                        <a:spcAft>
                          <a:spcPts val="0"/>
                        </a:spcAft>
                        <a:buNone/>
                      </a:pPr>
                      <a:r>
                        <a:rPr lang="en" sz="1200"/>
                        <a:t>0.159</a:t>
                      </a:r>
                      <a:endParaRPr sz="1200"/>
                    </a:p>
                  </a:txBody>
                  <a:tcPr marL="9525" marR="9525" marT="9525" marB="91425" anchor="ctr">
                    <a:solidFill>
                      <a:srgbClr val="E3F2E9"/>
                    </a:solidFill>
                  </a:tcPr>
                </a:tc>
                <a:tc>
                  <a:txBody>
                    <a:bodyPr/>
                    <a:lstStyle/>
                    <a:p>
                      <a:pPr marL="0" lvl="0" indent="0" algn="ctr" rtl="0">
                        <a:lnSpc>
                          <a:spcPct val="115000"/>
                        </a:lnSpc>
                        <a:spcBef>
                          <a:spcPts val="0"/>
                        </a:spcBef>
                        <a:spcAft>
                          <a:spcPts val="0"/>
                        </a:spcAft>
                        <a:buNone/>
                      </a:pPr>
                      <a:r>
                        <a:rPr lang="en" sz="1200"/>
                        <a:t>0.217</a:t>
                      </a:r>
                      <a:endParaRPr sz="1200"/>
                    </a:p>
                  </a:txBody>
                  <a:tcPr marL="9525" marR="9525" marT="9525" marB="91425" anchor="ctr">
                    <a:solidFill>
                      <a:srgbClr val="D9EEE1"/>
                    </a:solidFill>
                  </a:tcPr>
                </a:tc>
                <a:tc>
                  <a:txBody>
                    <a:bodyPr/>
                    <a:lstStyle/>
                    <a:p>
                      <a:pPr marL="0" lvl="0" indent="0" algn="ctr" rtl="0">
                        <a:lnSpc>
                          <a:spcPct val="115000"/>
                        </a:lnSpc>
                        <a:spcBef>
                          <a:spcPts val="0"/>
                        </a:spcBef>
                        <a:spcAft>
                          <a:spcPts val="0"/>
                        </a:spcAft>
                        <a:buNone/>
                      </a:pPr>
                      <a:r>
                        <a:rPr lang="en" sz="1200"/>
                        <a:t>0.115</a:t>
                      </a:r>
                      <a:endParaRPr sz="1200"/>
                    </a:p>
                  </a:txBody>
                  <a:tcPr marL="9525" marR="9525" marT="9525" marB="91425" anchor="ctr">
                    <a:solidFill>
                      <a:srgbClr val="EAF5F0"/>
                    </a:solidFill>
                  </a:tcPr>
                </a:tc>
                <a:tc>
                  <a:txBody>
                    <a:bodyPr/>
                    <a:lstStyle/>
                    <a:p>
                      <a:pPr marL="0" lvl="0" indent="0" algn="ctr" rtl="0">
                        <a:lnSpc>
                          <a:spcPct val="115000"/>
                        </a:lnSpc>
                        <a:spcBef>
                          <a:spcPts val="0"/>
                        </a:spcBef>
                        <a:spcAft>
                          <a:spcPts val="0"/>
                        </a:spcAft>
                        <a:buNone/>
                      </a:pPr>
                      <a:r>
                        <a:rPr lang="en" sz="1200"/>
                        <a:t>0.228</a:t>
                      </a:r>
                      <a:endParaRPr sz="1200"/>
                    </a:p>
                  </a:txBody>
                  <a:tcPr marL="9525" marR="9525" marT="9525" marB="91425" anchor="ctr">
                    <a:solidFill>
                      <a:srgbClr val="D7EDDF"/>
                    </a:solidFill>
                  </a:tcPr>
                </a:tc>
                <a:tc>
                  <a:txBody>
                    <a:bodyPr/>
                    <a:lstStyle/>
                    <a:p>
                      <a:pPr marL="0" lvl="0" indent="0" algn="ctr" rtl="0">
                        <a:lnSpc>
                          <a:spcPct val="115000"/>
                        </a:lnSpc>
                        <a:spcBef>
                          <a:spcPts val="0"/>
                        </a:spcBef>
                        <a:spcAft>
                          <a:spcPts val="0"/>
                        </a:spcAft>
                        <a:buNone/>
                      </a:pPr>
                      <a:r>
                        <a:rPr lang="en" sz="1200"/>
                        <a:t>0.042</a:t>
                      </a:r>
                      <a:endParaRPr sz="1200"/>
                    </a:p>
                  </a:txBody>
                  <a:tcPr marL="9525" marR="9525" marT="9525" marB="91425" anchor="ctr">
                    <a:solidFill>
                      <a:srgbClr val="F7FAFA"/>
                    </a:solidFill>
                  </a:tcPr>
                </a:tc>
                <a:tc>
                  <a:txBody>
                    <a:bodyPr/>
                    <a:lstStyle/>
                    <a:p>
                      <a:pPr marL="0" lvl="0" indent="0" algn="ctr" rtl="0">
                        <a:lnSpc>
                          <a:spcPct val="115000"/>
                        </a:lnSpc>
                        <a:spcBef>
                          <a:spcPts val="0"/>
                        </a:spcBef>
                        <a:spcAft>
                          <a:spcPts val="0"/>
                        </a:spcAft>
                        <a:buNone/>
                      </a:pPr>
                      <a:r>
                        <a:rPr lang="en" sz="1200"/>
                        <a:t>0.046</a:t>
                      </a:r>
                      <a:endParaRPr sz="1200"/>
                    </a:p>
                  </a:txBody>
                  <a:tcPr marL="9525" marR="9525" marT="9525" marB="91425" anchor="ctr">
                    <a:solidFill>
                      <a:srgbClr val="F6FAFA"/>
                    </a:solidFill>
                  </a:tcPr>
                </a:tc>
                <a:tc>
                  <a:txBody>
                    <a:bodyPr/>
                    <a:lstStyle/>
                    <a:p>
                      <a:pPr marL="0" lvl="0" indent="0" algn="ctr" rtl="0">
                        <a:lnSpc>
                          <a:spcPct val="115000"/>
                        </a:lnSpc>
                        <a:spcBef>
                          <a:spcPts val="0"/>
                        </a:spcBef>
                        <a:spcAft>
                          <a:spcPts val="0"/>
                        </a:spcAft>
                        <a:buNone/>
                      </a:pPr>
                      <a:r>
                        <a:rPr lang="en" sz="1200"/>
                        <a:t>0.056</a:t>
                      </a:r>
                      <a:endParaRPr sz="1200"/>
                    </a:p>
                  </a:txBody>
                  <a:tcPr marL="9525" marR="9525" marT="9525" marB="91425" anchor="ctr">
                    <a:solidFill>
                      <a:srgbClr val="F4F9F8"/>
                    </a:solidFill>
                  </a:tcPr>
                </a:tc>
                <a:tc>
                  <a:txBody>
                    <a:bodyPr/>
                    <a:lstStyle/>
                    <a:p>
                      <a:pPr marL="0" lvl="0" indent="0" algn="ctr" rtl="0">
                        <a:lnSpc>
                          <a:spcPct val="115000"/>
                        </a:lnSpc>
                        <a:spcBef>
                          <a:spcPts val="0"/>
                        </a:spcBef>
                        <a:spcAft>
                          <a:spcPts val="0"/>
                        </a:spcAft>
                        <a:buNone/>
                      </a:pPr>
                      <a:r>
                        <a:rPr lang="en" sz="1200"/>
                        <a:t>0.052</a:t>
                      </a:r>
                      <a:endParaRPr sz="1200"/>
                    </a:p>
                  </a:txBody>
                  <a:tcPr marL="9525" marR="9525" marT="9525" marB="91425" anchor="ctr">
                    <a:solidFill>
                      <a:srgbClr val="F5F9F9"/>
                    </a:solidFill>
                  </a:tcPr>
                </a:tc>
                <a:tc>
                  <a:txBody>
                    <a:bodyPr/>
                    <a:lstStyle/>
                    <a:p>
                      <a:pPr marL="0" lvl="0" indent="0" algn="ctr" rtl="0">
                        <a:lnSpc>
                          <a:spcPct val="115000"/>
                        </a:lnSpc>
                        <a:spcBef>
                          <a:spcPts val="0"/>
                        </a:spcBef>
                        <a:spcAft>
                          <a:spcPts val="0"/>
                        </a:spcAft>
                        <a:buNone/>
                      </a:pPr>
                      <a:r>
                        <a:rPr lang="en" sz="1200"/>
                        <a:t>0.044</a:t>
                      </a:r>
                      <a:endParaRPr sz="1200"/>
                    </a:p>
                  </a:txBody>
                  <a:tcPr marL="9525" marR="9525" marT="9525" marB="91425" anchor="ctr">
                    <a:solidFill>
                      <a:srgbClr val="F6FAFA"/>
                    </a:solidFill>
                  </a:tcPr>
                </a:tc>
                <a:tc>
                  <a:txBody>
                    <a:bodyPr/>
                    <a:lstStyle/>
                    <a:p>
                      <a:pPr marL="0" lvl="0" indent="0" algn="ctr" rtl="0">
                        <a:lnSpc>
                          <a:spcPct val="115000"/>
                        </a:lnSpc>
                        <a:spcBef>
                          <a:spcPts val="0"/>
                        </a:spcBef>
                        <a:spcAft>
                          <a:spcPts val="0"/>
                        </a:spcAft>
                        <a:buNone/>
                      </a:pPr>
                      <a:r>
                        <a:rPr lang="en" sz="1200"/>
                        <a:t>0.04</a:t>
                      </a:r>
                      <a:endParaRPr sz="1200"/>
                    </a:p>
                  </a:txBody>
                  <a:tcPr marL="9525" marR="9525" marT="9525" marB="91425" anchor="ctr">
                    <a:solidFill>
                      <a:srgbClr val="F7FAFB"/>
                    </a:solidFill>
                  </a:tcPr>
                </a:tc>
                <a:extLst>
                  <a:ext uri="{0D108BD9-81ED-4DB2-BD59-A6C34878D82A}">
                    <a16:rowId xmlns:a16="http://schemas.microsoft.com/office/drawing/2014/main" val="10006"/>
                  </a:ext>
                </a:extLst>
              </a:tr>
              <a:tr h="351050">
                <a:tc>
                  <a:txBody>
                    <a:bodyPr/>
                    <a:lstStyle/>
                    <a:p>
                      <a:pPr marL="0" lvl="0" indent="0" algn="ctr" rtl="0">
                        <a:lnSpc>
                          <a:spcPct val="115000"/>
                        </a:lnSpc>
                        <a:spcBef>
                          <a:spcPts val="0"/>
                        </a:spcBef>
                        <a:spcAft>
                          <a:spcPts val="0"/>
                        </a:spcAft>
                        <a:buNone/>
                      </a:pPr>
                      <a:r>
                        <a:rPr lang="en" sz="1200" b="1"/>
                        <a:t>5</a:t>
                      </a:r>
                      <a:endParaRPr sz="1200" b="1"/>
                    </a:p>
                  </a:txBody>
                  <a:tcPr marL="9525" marR="9525" marT="9525" marB="91425" anchor="ctr"/>
                </a:tc>
                <a:tc>
                  <a:txBody>
                    <a:bodyPr/>
                    <a:lstStyle/>
                    <a:p>
                      <a:pPr marL="0" lvl="0" indent="0" algn="ctr" rtl="0">
                        <a:lnSpc>
                          <a:spcPct val="115000"/>
                        </a:lnSpc>
                        <a:spcBef>
                          <a:spcPts val="0"/>
                        </a:spcBef>
                        <a:spcAft>
                          <a:spcPts val="0"/>
                        </a:spcAft>
                        <a:buNone/>
                      </a:pPr>
                      <a:r>
                        <a:rPr lang="en" sz="1200"/>
                        <a:t>0.391</a:t>
                      </a:r>
                      <a:endParaRPr sz="1200"/>
                    </a:p>
                  </a:txBody>
                  <a:tcPr marL="9525" marR="9525" marT="9525" marB="91425" anchor="ctr">
                    <a:solidFill>
                      <a:srgbClr val="BBE2C7"/>
                    </a:solidFill>
                  </a:tcPr>
                </a:tc>
                <a:tc>
                  <a:txBody>
                    <a:bodyPr/>
                    <a:lstStyle/>
                    <a:p>
                      <a:pPr marL="0" lvl="0" indent="0" algn="ctr" rtl="0">
                        <a:lnSpc>
                          <a:spcPct val="115000"/>
                        </a:lnSpc>
                        <a:spcBef>
                          <a:spcPts val="0"/>
                        </a:spcBef>
                        <a:spcAft>
                          <a:spcPts val="0"/>
                        </a:spcAft>
                        <a:buNone/>
                      </a:pPr>
                      <a:r>
                        <a:rPr lang="en" sz="1200"/>
                        <a:t>0.101</a:t>
                      </a:r>
                      <a:endParaRPr sz="1200"/>
                    </a:p>
                  </a:txBody>
                  <a:tcPr marL="9525" marR="9525" marT="9525" marB="91425" anchor="ctr">
                    <a:solidFill>
                      <a:srgbClr val="ECF6F2"/>
                    </a:solidFill>
                  </a:tcPr>
                </a:tc>
                <a:tc>
                  <a:txBody>
                    <a:bodyPr/>
                    <a:lstStyle/>
                    <a:p>
                      <a:pPr marL="0" lvl="0" indent="0" algn="ctr" rtl="0">
                        <a:lnSpc>
                          <a:spcPct val="115000"/>
                        </a:lnSpc>
                        <a:spcBef>
                          <a:spcPts val="0"/>
                        </a:spcBef>
                        <a:spcAft>
                          <a:spcPts val="0"/>
                        </a:spcAft>
                        <a:buNone/>
                      </a:pPr>
                      <a:r>
                        <a:rPr lang="en" sz="1200"/>
                        <a:t>0.058</a:t>
                      </a:r>
                      <a:endParaRPr sz="1200"/>
                    </a:p>
                  </a:txBody>
                  <a:tcPr marL="9525" marR="9525" marT="9525" marB="91425" anchor="ctr">
                    <a:solidFill>
                      <a:srgbClr val="F4F9F8"/>
                    </a:solidFill>
                  </a:tcPr>
                </a:tc>
                <a:tc>
                  <a:txBody>
                    <a:bodyPr/>
                    <a:lstStyle/>
                    <a:p>
                      <a:pPr marL="0" lvl="0" indent="0" algn="ctr" rtl="0">
                        <a:lnSpc>
                          <a:spcPct val="115000"/>
                        </a:lnSpc>
                        <a:spcBef>
                          <a:spcPts val="0"/>
                        </a:spcBef>
                        <a:spcAft>
                          <a:spcPts val="0"/>
                        </a:spcAft>
                        <a:buNone/>
                      </a:pPr>
                      <a:r>
                        <a:rPr lang="en" sz="1200"/>
                        <a:t>0.093</a:t>
                      </a:r>
                      <a:endParaRPr sz="1200"/>
                    </a:p>
                  </a:txBody>
                  <a:tcPr marL="9525" marR="9525" marT="9525" marB="91425" anchor="ctr">
                    <a:solidFill>
                      <a:srgbClr val="EEF7F3"/>
                    </a:solidFill>
                  </a:tcPr>
                </a:tc>
                <a:tc>
                  <a:txBody>
                    <a:bodyPr/>
                    <a:lstStyle/>
                    <a:p>
                      <a:pPr marL="0" lvl="0" indent="0" algn="ctr" rtl="0">
                        <a:lnSpc>
                          <a:spcPct val="115000"/>
                        </a:lnSpc>
                        <a:spcBef>
                          <a:spcPts val="0"/>
                        </a:spcBef>
                        <a:spcAft>
                          <a:spcPts val="0"/>
                        </a:spcAft>
                        <a:buNone/>
                      </a:pPr>
                      <a:r>
                        <a:rPr lang="en" sz="1200"/>
                        <a:t>0.051</a:t>
                      </a:r>
                      <a:endParaRPr sz="1200"/>
                    </a:p>
                  </a:txBody>
                  <a:tcPr marL="9525" marR="9525" marT="9525" marB="91425" anchor="ctr">
                    <a:solidFill>
                      <a:srgbClr val="F5F9F9"/>
                    </a:solidFill>
                  </a:tcPr>
                </a:tc>
                <a:tc>
                  <a:txBody>
                    <a:bodyPr/>
                    <a:lstStyle/>
                    <a:p>
                      <a:pPr marL="0" lvl="0" indent="0" algn="ctr" rtl="0">
                        <a:lnSpc>
                          <a:spcPct val="115000"/>
                        </a:lnSpc>
                        <a:spcBef>
                          <a:spcPts val="0"/>
                        </a:spcBef>
                        <a:spcAft>
                          <a:spcPts val="0"/>
                        </a:spcAft>
                        <a:buNone/>
                      </a:pPr>
                      <a:r>
                        <a:rPr lang="en" sz="1200"/>
                        <a:t>0.058</a:t>
                      </a:r>
                      <a:endParaRPr sz="1200"/>
                    </a:p>
                  </a:txBody>
                  <a:tcPr marL="9525" marR="9525" marT="9525" marB="91425" anchor="ctr">
                    <a:solidFill>
                      <a:srgbClr val="F4F9F8"/>
                    </a:solidFill>
                  </a:tcPr>
                </a:tc>
                <a:tc>
                  <a:txBody>
                    <a:bodyPr/>
                    <a:lstStyle/>
                    <a:p>
                      <a:pPr marL="0" lvl="0" indent="0" algn="ctr" rtl="0">
                        <a:lnSpc>
                          <a:spcPct val="115000"/>
                        </a:lnSpc>
                        <a:spcBef>
                          <a:spcPts val="0"/>
                        </a:spcBef>
                        <a:spcAft>
                          <a:spcPts val="0"/>
                        </a:spcAft>
                        <a:buNone/>
                      </a:pPr>
                      <a:r>
                        <a:rPr lang="en" sz="1200"/>
                        <a:t>0.075</a:t>
                      </a:r>
                      <a:endParaRPr sz="1200"/>
                    </a:p>
                  </a:txBody>
                  <a:tcPr marL="9525" marR="9525" marT="9525" marB="91425" anchor="ctr">
                    <a:solidFill>
                      <a:srgbClr val="F1F8F5"/>
                    </a:solidFill>
                  </a:tcPr>
                </a:tc>
                <a:tc>
                  <a:txBody>
                    <a:bodyPr/>
                    <a:lstStyle/>
                    <a:p>
                      <a:pPr marL="0" lvl="0" indent="0" algn="ctr" rtl="0">
                        <a:lnSpc>
                          <a:spcPct val="115000"/>
                        </a:lnSpc>
                        <a:spcBef>
                          <a:spcPts val="0"/>
                        </a:spcBef>
                        <a:spcAft>
                          <a:spcPts val="0"/>
                        </a:spcAft>
                        <a:buNone/>
                      </a:pPr>
                      <a:r>
                        <a:rPr lang="en" sz="1200"/>
                        <a:t>0.078</a:t>
                      </a:r>
                      <a:endParaRPr sz="1200"/>
                    </a:p>
                  </a:txBody>
                  <a:tcPr marL="9525" marR="9525" marT="9525" marB="91425" anchor="ctr">
                    <a:solidFill>
                      <a:srgbClr val="F0F8F5"/>
                    </a:solidFill>
                  </a:tcPr>
                </a:tc>
                <a:tc>
                  <a:txBody>
                    <a:bodyPr/>
                    <a:lstStyle/>
                    <a:p>
                      <a:pPr marL="0" lvl="0" indent="0" algn="ctr" rtl="0">
                        <a:lnSpc>
                          <a:spcPct val="115000"/>
                        </a:lnSpc>
                        <a:spcBef>
                          <a:spcPts val="0"/>
                        </a:spcBef>
                        <a:spcAft>
                          <a:spcPts val="0"/>
                        </a:spcAft>
                        <a:buNone/>
                      </a:pPr>
                      <a:r>
                        <a:rPr lang="en" sz="1200"/>
                        <a:t>0.05</a:t>
                      </a:r>
                      <a:endParaRPr sz="1200"/>
                    </a:p>
                  </a:txBody>
                  <a:tcPr marL="9525" marR="9525" marT="9525" marB="91425" anchor="ctr">
                    <a:solidFill>
                      <a:srgbClr val="F5FAF9"/>
                    </a:solidFill>
                  </a:tcPr>
                </a:tc>
                <a:tc>
                  <a:txBody>
                    <a:bodyPr/>
                    <a:lstStyle/>
                    <a:p>
                      <a:pPr marL="0" lvl="0" indent="0" algn="ctr" rtl="0">
                        <a:lnSpc>
                          <a:spcPct val="115000"/>
                        </a:lnSpc>
                        <a:spcBef>
                          <a:spcPts val="0"/>
                        </a:spcBef>
                        <a:spcAft>
                          <a:spcPts val="0"/>
                        </a:spcAft>
                        <a:buNone/>
                      </a:pPr>
                      <a:r>
                        <a:rPr lang="en" sz="1200"/>
                        <a:t>0.046</a:t>
                      </a:r>
                      <a:endParaRPr sz="1200"/>
                    </a:p>
                  </a:txBody>
                  <a:tcPr marL="9525" marR="9525" marT="9525" marB="91425" anchor="ctr">
                    <a:solidFill>
                      <a:srgbClr val="F6FAFA"/>
                    </a:solidFill>
                  </a:tcPr>
                </a:tc>
                <a:extLst>
                  <a:ext uri="{0D108BD9-81ED-4DB2-BD59-A6C34878D82A}">
                    <a16:rowId xmlns:a16="http://schemas.microsoft.com/office/drawing/2014/main" val="10007"/>
                  </a:ext>
                </a:extLst>
              </a:tr>
              <a:tr h="351050">
                <a:tc>
                  <a:txBody>
                    <a:bodyPr/>
                    <a:lstStyle/>
                    <a:p>
                      <a:pPr marL="0" lvl="0" indent="0" algn="ctr" rtl="0">
                        <a:lnSpc>
                          <a:spcPct val="115000"/>
                        </a:lnSpc>
                        <a:spcBef>
                          <a:spcPts val="0"/>
                        </a:spcBef>
                        <a:spcAft>
                          <a:spcPts val="0"/>
                        </a:spcAft>
                        <a:buNone/>
                      </a:pPr>
                      <a:r>
                        <a:rPr lang="en" sz="1200" b="1"/>
                        <a:t>6</a:t>
                      </a:r>
                      <a:endParaRPr sz="1200" b="1"/>
                    </a:p>
                  </a:txBody>
                  <a:tcPr marL="9525" marR="9525" marT="9525" marB="91425" anchor="ctr"/>
                </a:tc>
                <a:tc>
                  <a:txBody>
                    <a:bodyPr/>
                    <a:lstStyle/>
                    <a:p>
                      <a:pPr marL="0" lvl="0" indent="0" algn="ctr" rtl="0">
                        <a:lnSpc>
                          <a:spcPct val="115000"/>
                        </a:lnSpc>
                        <a:spcBef>
                          <a:spcPts val="0"/>
                        </a:spcBef>
                        <a:spcAft>
                          <a:spcPts val="0"/>
                        </a:spcAft>
                        <a:buNone/>
                      </a:pPr>
                      <a:r>
                        <a:rPr lang="en" sz="1200"/>
                        <a:t>0.335</a:t>
                      </a:r>
                      <a:endParaRPr sz="1200"/>
                    </a:p>
                  </a:txBody>
                  <a:tcPr marL="9525" marR="9525" marT="9525" marB="91425" anchor="ctr">
                    <a:solidFill>
                      <a:srgbClr val="C4E6CF"/>
                    </a:solidFill>
                  </a:tcPr>
                </a:tc>
                <a:tc>
                  <a:txBody>
                    <a:bodyPr/>
                    <a:lstStyle/>
                    <a:p>
                      <a:pPr marL="0" lvl="0" indent="0" algn="ctr" rtl="0">
                        <a:lnSpc>
                          <a:spcPct val="115000"/>
                        </a:lnSpc>
                        <a:spcBef>
                          <a:spcPts val="0"/>
                        </a:spcBef>
                        <a:spcAft>
                          <a:spcPts val="0"/>
                        </a:spcAft>
                        <a:buNone/>
                      </a:pPr>
                      <a:r>
                        <a:rPr lang="en" sz="1200"/>
                        <a:t>0.118</a:t>
                      </a:r>
                      <a:endParaRPr sz="1200"/>
                    </a:p>
                  </a:txBody>
                  <a:tcPr marL="9525" marR="9525" marT="9525" marB="91425" anchor="ctr">
                    <a:solidFill>
                      <a:srgbClr val="EAF5EF"/>
                    </a:solidFill>
                  </a:tcPr>
                </a:tc>
                <a:tc>
                  <a:txBody>
                    <a:bodyPr/>
                    <a:lstStyle/>
                    <a:p>
                      <a:pPr marL="0" lvl="0" indent="0" algn="ctr" rtl="0">
                        <a:lnSpc>
                          <a:spcPct val="115000"/>
                        </a:lnSpc>
                        <a:spcBef>
                          <a:spcPts val="0"/>
                        </a:spcBef>
                        <a:spcAft>
                          <a:spcPts val="0"/>
                        </a:spcAft>
                        <a:buNone/>
                      </a:pPr>
                      <a:r>
                        <a:rPr lang="en" sz="1200"/>
                        <a:t>0.055</a:t>
                      </a:r>
                      <a:endParaRPr sz="1200"/>
                    </a:p>
                  </a:txBody>
                  <a:tcPr marL="9525" marR="9525" marT="9525" marB="91425" anchor="ctr">
                    <a:solidFill>
                      <a:srgbClr val="F4F9F8"/>
                    </a:solidFill>
                  </a:tcPr>
                </a:tc>
                <a:tc>
                  <a:txBody>
                    <a:bodyPr/>
                    <a:lstStyle/>
                    <a:p>
                      <a:pPr marL="0" lvl="0" indent="0" algn="ctr" rtl="0">
                        <a:lnSpc>
                          <a:spcPct val="115000"/>
                        </a:lnSpc>
                        <a:spcBef>
                          <a:spcPts val="0"/>
                        </a:spcBef>
                        <a:spcAft>
                          <a:spcPts val="0"/>
                        </a:spcAft>
                        <a:buNone/>
                      </a:pPr>
                      <a:r>
                        <a:rPr lang="en" sz="1200"/>
                        <a:t>0.119</a:t>
                      </a:r>
                      <a:endParaRPr sz="1200"/>
                    </a:p>
                  </a:txBody>
                  <a:tcPr marL="9525" marR="9525" marT="9525" marB="91425" anchor="ctr">
                    <a:solidFill>
                      <a:srgbClr val="E9F5EF"/>
                    </a:solidFill>
                  </a:tcPr>
                </a:tc>
                <a:tc>
                  <a:txBody>
                    <a:bodyPr/>
                    <a:lstStyle/>
                    <a:p>
                      <a:pPr marL="0" lvl="0" indent="0" algn="ctr" rtl="0">
                        <a:lnSpc>
                          <a:spcPct val="115000"/>
                        </a:lnSpc>
                        <a:spcBef>
                          <a:spcPts val="0"/>
                        </a:spcBef>
                        <a:spcAft>
                          <a:spcPts val="0"/>
                        </a:spcAft>
                        <a:buNone/>
                      </a:pPr>
                      <a:r>
                        <a:rPr lang="en" sz="1200"/>
                        <a:t>0.047</a:t>
                      </a:r>
                      <a:endParaRPr sz="1200"/>
                    </a:p>
                  </a:txBody>
                  <a:tcPr marL="9525" marR="9525" marT="9525" marB="91425" anchor="ctr">
                    <a:solidFill>
                      <a:srgbClr val="F6FAFA"/>
                    </a:solidFill>
                  </a:tcPr>
                </a:tc>
                <a:tc>
                  <a:txBody>
                    <a:bodyPr/>
                    <a:lstStyle/>
                    <a:p>
                      <a:pPr marL="0" lvl="0" indent="0" algn="ctr" rtl="0">
                        <a:lnSpc>
                          <a:spcPct val="115000"/>
                        </a:lnSpc>
                        <a:spcBef>
                          <a:spcPts val="0"/>
                        </a:spcBef>
                        <a:spcAft>
                          <a:spcPts val="0"/>
                        </a:spcAft>
                        <a:buNone/>
                      </a:pPr>
                      <a:r>
                        <a:rPr lang="en" sz="1200"/>
                        <a:t>0.053</a:t>
                      </a:r>
                      <a:endParaRPr sz="1200"/>
                    </a:p>
                  </a:txBody>
                  <a:tcPr marL="9525" marR="9525" marT="9525" marB="91425" anchor="ctr">
                    <a:solidFill>
                      <a:srgbClr val="F5F9F9"/>
                    </a:solidFill>
                  </a:tcPr>
                </a:tc>
                <a:tc>
                  <a:txBody>
                    <a:bodyPr/>
                    <a:lstStyle/>
                    <a:p>
                      <a:pPr marL="0" lvl="0" indent="0" algn="ctr" rtl="0">
                        <a:lnSpc>
                          <a:spcPct val="115000"/>
                        </a:lnSpc>
                        <a:spcBef>
                          <a:spcPts val="0"/>
                        </a:spcBef>
                        <a:spcAft>
                          <a:spcPts val="0"/>
                        </a:spcAft>
                        <a:buNone/>
                      </a:pPr>
                      <a:r>
                        <a:rPr lang="en" sz="1200"/>
                        <a:t>0.069</a:t>
                      </a:r>
                      <a:endParaRPr sz="1200"/>
                    </a:p>
                  </a:txBody>
                  <a:tcPr marL="9525" marR="9525" marT="9525" marB="91425" anchor="ctr">
                    <a:solidFill>
                      <a:srgbClr val="F2F8F6"/>
                    </a:solidFill>
                  </a:tcPr>
                </a:tc>
                <a:tc>
                  <a:txBody>
                    <a:bodyPr/>
                    <a:lstStyle/>
                    <a:p>
                      <a:pPr marL="0" lvl="0" indent="0" algn="ctr" rtl="0">
                        <a:lnSpc>
                          <a:spcPct val="115000"/>
                        </a:lnSpc>
                        <a:spcBef>
                          <a:spcPts val="0"/>
                        </a:spcBef>
                        <a:spcAft>
                          <a:spcPts val="0"/>
                        </a:spcAft>
                        <a:buNone/>
                      </a:pPr>
                      <a:r>
                        <a:rPr lang="en" sz="1200"/>
                        <a:t>0.104</a:t>
                      </a:r>
                      <a:endParaRPr sz="1200"/>
                    </a:p>
                  </a:txBody>
                  <a:tcPr marL="9525" marR="9525" marT="9525" marB="91425" anchor="ctr">
                    <a:solidFill>
                      <a:srgbClr val="ECF6F1"/>
                    </a:solidFill>
                  </a:tcPr>
                </a:tc>
                <a:tc>
                  <a:txBody>
                    <a:bodyPr/>
                    <a:lstStyle/>
                    <a:p>
                      <a:pPr marL="0" lvl="0" indent="0" algn="ctr" rtl="0">
                        <a:lnSpc>
                          <a:spcPct val="115000"/>
                        </a:lnSpc>
                        <a:spcBef>
                          <a:spcPts val="0"/>
                        </a:spcBef>
                        <a:spcAft>
                          <a:spcPts val="0"/>
                        </a:spcAft>
                        <a:buNone/>
                      </a:pPr>
                      <a:r>
                        <a:rPr lang="en" sz="1200"/>
                        <a:t>0.054</a:t>
                      </a:r>
                      <a:endParaRPr sz="1200"/>
                    </a:p>
                  </a:txBody>
                  <a:tcPr marL="9525" marR="9525" marT="9525" marB="91425" anchor="ctr">
                    <a:solidFill>
                      <a:srgbClr val="F4F9F9"/>
                    </a:solidFill>
                  </a:tcPr>
                </a:tc>
                <a:tc>
                  <a:txBody>
                    <a:bodyPr/>
                    <a:lstStyle/>
                    <a:p>
                      <a:pPr marL="0" lvl="0" indent="0" algn="ctr" rtl="0">
                        <a:lnSpc>
                          <a:spcPct val="115000"/>
                        </a:lnSpc>
                        <a:spcBef>
                          <a:spcPts val="0"/>
                        </a:spcBef>
                        <a:spcAft>
                          <a:spcPts val="0"/>
                        </a:spcAft>
                        <a:buNone/>
                      </a:pPr>
                      <a:r>
                        <a:rPr lang="en" sz="1200"/>
                        <a:t>0.046</a:t>
                      </a:r>
                      <a:endParaRPr sz="1200"/>
                    </a:p>
                  </a:txBody>
                  <a:tcPr marL="9525" marR="9525" marT="9525" marB="91425" anchor="ctr">
                    <a:solidFill>
                      <a:srgbClr val="F6FAFA"/>
                    </a:solidFill>
                  </a:tcPr>
                </a:tc>
                <a:extLst>
                  <a:ext uri="{0D108BD9-81ED-4DB2-BD59-A6C34878D82A}">
                    <a16:rowId xmlns:a16="http://schemas.microsoft.com/office/drawing/2014/main" val="10008"/>
                  </a:ext>
                </a:extLst>
              </a:tr>
              <a:tr h="351050">
                <a:tc>
                  <a:txBody>
                    <a:bodyPr/>
                    <a:lstStyle/>
                    <a:p>
                      <a:pPr marL="0" lvl="0" indent="0" algn="ctr" rtl="0">
                        <a:lnSpc>
                          <a:spcPct val="115000"/>
                        </a:lnSpc>
                        <a:spcBef>
                          <a:spcPts val="0"/>
                        </a:spcBef>
                        <a:spcAft>
                          <a:spcPts val="0"/>
                        </a:spcAft>
                        <a:buNone/>
                      </a:pPr>
                      <a:r>
                        <a:rPr lang="en" sz="1200" b="1"/>
                        <a:t>7</a:t>
                      </a:r>
                      <a:endParaRPr sz="1200" b="1"/>
                    </a:p>
                  </a:txBody>
                  <a:tcPr marL="9525" marR="9525" marT="9525" marB="91425" anchor="ctr"/>
                </a:tc>
                <a:tc>
                  <a:txBody>
                    <a:bodyPr/>
                    <a:lstStyle/>
                    <a:p>
                      <a:pPr marL="0" lvl="0" indent="0" algn="ctr" rtl="0">
                        <a:lnSpc>
                          <a:spcPct val="115000"/>
                        </a:lnSpc>
                        <a:spcBef>
                          <a:spcPts val="0"/>
                        </a:spcBef>
                        <a:spcAft>
                          <a:spcPts val="0"/>
                        </a:spcAft>
                        <a:buNone/>
                      </a:pPr>
                      <a:r>
                        <a:rPr lang="en" sz="1200"/>
                        <a:t>0.31</a:t>
                      </a:r>
                      <a:endParaRPr sz="1200"/>
                    </a:p>
                  </a:txBody>
                  <a:tcPr marL="9525" marR="9525" marT="9525" marB="91425" anchor="ctr">
                    <a:solidFill>
                      <a:srgbClr val="C9E8D3"/>
                    </a:solidFill>
                  </a:tcPr>
                </a:tc>
                <a:tc>
                  <a:txBody>
                    <a:bodyPr/>
                    <a:lstStyle/>
                    <a:p>
                      <a:pPr marL="0" lvl="0" indent="0" algn="ctr" rtl="0">
                        <a:lnSpc>
                          <a:spcPct val="115000"/>
                        </a:lnSpc>
                        <a:spcBef>
                          <a:spcPts val="0"/>
                        </a:spcBef>
                        <a:spcAft>
                          <a:spcPts val="0"/>
                        </a:spcAft>
                        <a:buNone/>
                      </a:pPr>
                      <a:r>
                        <a:rPr lang="en" sz="1200"/>
                        <a:t>0.147</a:t>
                      </a:r>
                      <a:endParaRPr sz="1200"/>
                    </a:p>
                  </a:txBody>
                  <a:tcPr marL="9525" marR="9525" marT="9525" marB="91425" anchor="ctr">
                    <a:solidFill>
                      <a:srgbClr val="E5F3EB"/>
                    </a:solidFill>
                  </a:tcPr>
                </a:tc>
                <a:tc>
                  <a:txBody>
                    <a:bodyPr/>
                    <a:lstStyle/>
                    <a:p>
                      <a:pPr marL="0" lvl="0" indent="0" algn="ctr" rtl="0">
                        <a:lnSpc>
                          <a:spcPct val="115000"/>
                        </a:lnSpc>
                        <a:spcBef>
                          <a:spcPts val="0"/>
                        </a:spcBef>
                        <a:spcAft>
                          <a:spcPts val="0"/>
                        </a:spcAft>
                        <a:buNone/>
                      </a:pPr>
                      <a:r>
                        <a:rPr lang="en" sz="1200"/>
                        <a:t>0.066</a:t>
                      </a:r>
                      <a:endParaRPr sz="1200"/>
                    </a:p>
                  </a:txBody>
                  <a:tcPr marL="9525" marR="9525" marT="9525" marB="91425" anchor="ctr">
                    <a:solidFill>
                      <a:srgbClr val="F2F8F7"/>
                    </a:solidFill>
                  </a:tcPr>
                </a:tc>
                <a:tc>
                  <a:txBody>
                    <a:bodyPr/>
                    <a:lstStyle/>
                    <a:p>
                      <a:pPr marL="0" lvl="0" indent="0" algn="ctr" rtl="0">
                        <a:lnSpc>
                          <a:spcPct val="115000"/>
                        </a:lnSpc>
                        <a:spcBef>
                          <a:spcPts val="0"/>
                        </a:spcBef>
                        <a:spcAft>
                          <a:spcPts val="0"/>
                        </a:spcAft>
                        <a:buNone/>
                      </a:pPr>
                      <a:r>
                        <a:rPr lang="en" sz="1200"/>
                        <a:t>0.11</a:t>
                      </a:r>
                      <a:endParaRPr sz="1200"/>
                    </a:p>
                  </a:txBody>
                  <a:tcPr marL="9525" marR="9525" marT="9525" marB="91425" anchor="ctr">
                    <a:solidFill>
                      <a:srgbClr val="EBF5F0"/>
                    </a:solidFill>
                  </a:tcPr>
                </a:tc>
                <a:tc>
                  <a:txBody>
                    <a:bodyPr/>
                    <a:lstStyle/>
                    <a:p>
                      <a:pPr marL="0" lvl="0" indent="0" algn="ctr" rtl="0">
                        <a:lnSpc>
                          <a:spcPct val="115000"/>
                        </a:lnSpc>
                        <a:spcBef>
                          <a:spcPts val="0"/>
                        </a:spcBef>
                        <a:spcAft>
                          <a:spcPts val="0"/>
                        </a:spcAft>
                        <a:buNone/>
                      </a:pPr>
                      <a:r>
                        <a:rPr lang="en" sz="1200"/>
                        <a:t>0.055</a:t>
                      </a:r>
                      <a:endParaRPr sz="1200"/>
                    </a:p>
                  </a:txBody>
                  <a:tcPr marL="9525" marR="9525" marT="9525" marB="91425" anchor="ctr">
                    <a:solidFill>
                      <a:srgbClr val="F4F9F8"/>
                    </a:solidFill>
                  </a:tcPr>
                </a:tc>
                <a:tc>
                  <a:txBody>
                    <a:bodyPr/>
                    <a:lstStyle/>
                    <a:p>
                      <a:pPr marL="0" lvl="0" indent="0" algn="ctr" rtl="0">
                        <a:lnSpc>
                          <a:spcPct val="115000"/>
                        </a:lnSpc>
                        <a:spcBef>
                          <a:spcPts val="0"/>
                        </a:spcBef>
                        <a:spcAft>
                          <a:spcPts val="0"/>
                        </a:spcAft>
                        <a:buNone/>
                      </a:pPr>
                      <a:r>
                        <a:rPr lang="en" sz="1200"/>
                        <a:t>0.06</a:t>
                      </a:r>
                      <a:endParaRPr sz="1200"/>
                    </a:p>
                  </a:txBody>
                  <a:tcPr marL="9525" marR="9525" marT="9525" marB="91425" anchor="ctr">
                    <a:solidFill>
                      <a:srgbClr val="F3F9F8"/>
                    </a:solidFill>
                  </a:tcPr>
                </a:tc>
                <a:tc>
                  <a:txBody>
                    <a:bodyPr/>
                    <a:lstStyle/>
                    <a:p>
                      <a:pPr marL="0" lvl="0" indent="0" algn="ctr" rtl="0">
                        <a:lnSpc>
                          <a:spcPct val="115000"/>
                        </a:lnSpc>
                        <a:spcBef>
                          <a:spcPts val="0"/>
                        </a:spcBef>
                        <a:spcAft>
                          <a:spcPts val="0"/>
                        </a:spcAft>
                        <a:buNone/>
                      </a:pPr>
                      <a:r>
                        <a:rPr lang="en" sz="1200"/>
                        <a:t>0.059</a:t>
                      </a:r>
                      <a:endParaRPr sz="1200"/>
                    </a:p>
                  </a:txBody>
                  <a:tcPr marL="9525" marR="9525" marT="9525" marB="91425" anchor="ctr">
                    <a:solidFill>
                      <a:srgbClr val="F4F9F8"/>
                    </a:solidFill>
                  </a:tcPr>
                </a:tc>
                <a:tc>
                  <a:txBody>
                    <a:bodyPr/>
                    <a:lstStyle/>
                    <a:p>
                      <a:pPr marL="0" lvl="0" indent="0" algn="ctr" rtl="0">
                        <a:lnSpc>
                          <a:spcPct val="115000"/>
                        </a:lnSpc>
                        <a:spcBef>
                          <a:spcPts val="0"/>
                        </a:spcBef>
                        <a:spcAft>
                          <a:spcPts val="0"/>
                        </a:spcAft>
                        <a:buNone/>
                      </a:pPr>
                      <a:r>
                        <a:rPr lang="en" sz="1200"/>
                        <a:t>0.073</a:t>
                      </a:r>
                      <a:endParaRPr sz="1200"/>
                    </a:p>
                  </a:txBody>
                  <a:tcPr marL="9525" marR="9525" marT="9525" marB="91425" anchor="ctr">
                    <a:solidFill>
                      <a:srgbClr val="F1F8F6"/>
                    </a:solidFill>
                  </a:tcPr>
                </a:tc>
                <a:tc>
                  <a:txBody>
                    <a:bodyPr/>
                    <a:lstStyle/>
                    <a:p>
                      <a:pPr marL="0" lvl="0" indent="0" algn="ctr" rtl="0">
                        <a:lnSpc>
                          <a:spcPct val="115000"/>
                        </a:lnSpc>
                        <a:spcBef>
                          <a:spcPts val="0"/>
                        </a:spcBef>
                        <a:spcAft>
                          <a:spcPts val="0"/>
                        </a:spcAft>
                        <a:buNone/>
                      </a:pPr>
                      <a:r>
                        <a:rPr lang="en" sz="1200"/>
                        <a:t>0.065</a:t>
                      </a:r>
                      <a:endParaRPr sz="1200"/>
                    </a:p>
                  </a:txBody>
                  <a:tcPr marL="9525" marR="9525" marT="9525" marB="91425" anchor="ctr">
                    <a:solidFill>
                      <a:srgbClr val="F3F8F7"/>
                    </a:solidFill>
                  </a:tcPr>
                </a:tc>
                <a:tc>
                  <a:txBody>
                    <a:bodyPr/>
                    <a:lstStyle/>
                    <a:p>
                      <a:pPr marL="0" lvl="0" indent="0" algn="ctr" rtl="0">
                        <a:lnSpc>
                          <a:spcPct val="115000"/>
                        </a:lnSpc>
                        <a:spcBef>
                          <a:spcPts val="0"/>
                        </a:spcBef>
                        <a:spcAft>
                          <a:spcPts val="0"/>
                        </a:spcAft>
                        <a:buNone/>
                      </a:pPr>
                      <a:r>
                        <a:rPr lang="en" sz="1200"/>
                        <a:t>0.054</a:t>
                      </a:r>
                      <a:endParaRPr sz="1200"/>
                    </a:p>
                  </a:txBody>
                  <a:tcPr marL="9525" marR="9525" marT="9525" marB="91425" anchor="ctr">
                    <a:solidFill>
                      <a:srgbClr val="F4F9F9"/>
                    </a:solidFill>
                  </a:tcPr>
                </a:tc>
                <a:extLst>
                  <a:ext uri="{0D108BD9-81ED-4DB2-BD59-A6C34878D82A}">
                    <a16:rowId xmlns:a16="http://schemas.microsoft.com/office/drawing/2014/main" val="10009"/>
                  </a:ext>
                </a:extLst>
              </a:tr>
              <a:tr h="351050">
                <a:tc>
                  <a:txBody>
                    <a:bodyPr/>
                    <a:lstStyle/>
                    <a:p>
                      <a:pPr marL="0" lvl="0" indent="0" algn="ctr" rtl="0">
                        <a:lnSpc>
                          <a:spcPct val="115000"/>
                        </a:lnSpc>
                        <a:spcBef>
                          <a:spcPts val="0"/>
                        </a:spcBef>
                        <a:spcAft>
                          <a:spcPts val="0"/>
                        </a:spcAft>
                        <a:buNone/>
                      </a:pPr>
                      <a:r>
                        <a:rPr lang="en" sz="1200" b="1"/>
                        <a:t>8</a:t>
                      </a:r>
                      <a:endParaRPr sz="1200" b="1"/>
                    </a:p>
                  </a:txBody>
                  <a:tcPr marL="9525" marR="9525" marT="9525" marB="91425" anchor="ctr"/>
                </a:tc>
                <a:tc>
                  <a:txBody>
                    <a:bodyPr/>
                    <a:lstStyle/>
                    <a:p>
                      <a:pPr marL="0" lvl="0" indent="0" algn="ctr" rtl="0">
                        <a:lnSpc>
                          <a:spcPct val="115000"/>
                        </a:lnSpc>
                        <a:spcBef>
                          <a:spcPts val="0"/>
                        </a:spcBef>
                        <a:spcAft>
                          <a:spcPts val="0"/>
                        </a:spcAft>
                        <a:buNone/>
                      </a:pPr>
                      <a:r>
                        <a:rPr lang="en" sz="1200"/>
                        <a:t>0.285</a:t>
                      </a:r>
                      <a:endParaRPr sz="1200"/>
                    </a:p>
                  </a:txBody>
                  <a:tcPr marL="9525" marR="9525" marT="9525" marB="91425" anchor="ctr">
                    <a:solidFill>
                      <a:srgbClr val="CDE9D6"/>
                    </a:solidFill>
                  </a:tcPr>
                </a:tc>
                <a:tc>
                  <a:txBody>
                    <a:bodyPr/>
                    <a:lstStyle/>
                    <a:p>
                      <a:pPr marL="0" lvl="0" indent="0" algn="ctr" rtl="0">
                        <a:lnSpc>
                          <a:spcPct val="115000"/>
                        </a:lnSpc>
                        <a:spcBef>
                          <a:spcPts val="0"/>
                        </a:spcBef>
                        <a:spcAft>
                          <a:spcPts val="0"/>
                        </a:spcAft>
                        <a:buNone/>
                      </a:pPr>
                      <a:r>
                        <a:rPr lang="en" sz="1200"/>
                        <a:t>0.161</a:t>
                      </a:r>
                      <a:endParaRPr sz="1200"/>
                    </a:p>
                  </a:txBody>
                  <a:tcPr marL="9525" marR="9525" marT="9525" marB="91425" anchor="ctr">
                    <a:solidFill>
                      <a:srgbClr val="E2F2E9"/>
                    </a:solidFill>
                  </a:tcPr>
                </a:tc>
                <a:tc>
                  <a:txBody>
                    <a:bodyPr/>
                    <a:lstStyle/>
                    <a:p>
                      <a:pPr marL="0" lvl="0" indent="0" algn="ctr" rtl="0">
                        <a:lnSpc>
                          <a:spcPct val="115000"/>
                        </a:lnSpc>
                        <a:spcBef>
                          <a:spcPts val="0"/>
                        </a:spcBef>
                        <a:spcAft>
                          <a:spcPts val="0"/>
                        </a:spcAft>
                        <a:buNone/>
                      </a:pPr>
                      <a:r>
                        <a:rPr lang="en" sz="1200"/>
                        <a:t>0.074</a:t>
                      </a:r>
                      <a:endParaRPr sz="1200"/>
                    </a:p>
                  </a:txBody>
                  <a:tcPr marL="9525" marR="9525" marT="9525" marB="91425" anchor="ctr">
                    <a:solidFill>
                      <a:srgbClr val="F1F8F6"/>
                    </a:solidFill>
                  </a:tcPr>
                </a:tc>
                <a:tc>
                  <a:txBody>
                    <a:bodyPr/>
                    <a:lstStyle/>
                    <a:p>
                      <a:pPr marL="0" lvl="0" indent="0" algn="ctr" rtl="0">
                        <a:lnSpc>
                          <a:spcPct val="115000"/>
                        </a:lnSpc>
                        <a:spcBef>
                          <a:spcPts val="0"/>
                        </a:spcBef>
                        <a:spcAft>
                          <a:spcPts val="0"/>
                        </a:spcAft>
                        <a:buNone/>
                      </a:pPr>
                      <a:r>
                        <a:rPr lang="en" sz="1200"/>
                        <a:t>0.12</a:t>
                      </a:r>
                      <a:endParaRPr sz="1200"/>
                    </a:p>
                  </a:txBody>
                  <a:tcPr marL="9525" marR="9525" marT="9525" marB="91425" anchor="ctr">
                    <a:solidFill>
                      <a:srgbClr val="E9F5EF"/>
                    </a:solidFill>
                  </a:tcPr>
                </a:tc>
                <a:tc>
                  <a:txBody>
                    <a:bodyPr/>
                    <a:lstStyle/>
                    <a:p>
                      <a:pPr marL="0" lvl="0" indent="0" algn="ctr" rtl="0">
                        <a:lnSpc>
                          <a:spcPct val="115000"/>
                        </a:lnSpc>
                        <a:spcBef>
                          <a:spcPts val="0"/>
                        </a:spcBef>
                        <a:spcAft>
                          <a:spcPts val="0"/>
                        </a:spcAft>
                        <a:buNone/>
                      </a:pPr>
                      <a:r>
                        <a:rPr lang="en" sz="1200"/>
                        <a:t>0.057</a:t>
                      </a:r>
                      <a:endParaRPr sz="1200"/>
                    </a:p>
                  </a:txBody>
                  <a:tcPr marL="9525" marR="9525" marT="9525" marB="91425" anchor="ctr">
                    <a:solidFill>
                      <a:srgbClr val="F4F9F8"/>
                    </a:solidFill>
                  </a:tcPr>
                </a:tc>
                <a:tc>
                  <a:txBody>
                    <a:bodyPr/>
                    <a:lstStyle/>
                    <a:p>
                      <a:pPr marL="0" lvl="0" indent="0" algn="ctr" rtl="0">
                        <a:lnSpc>
                          <a:spcPct val="115000"/>
                        </a:lnSpc>
                        <a:spcBef>
                          <a:spcPts val="0"/>
                        </a:spcBef>
                        <a:spcAft>
                          <a:spcPts val="0"/>
                        </a:spcAft>
                        <a:buNone/>
                      </a:pPr>
                      <a:r>
                        <a:rPr lang="en" sz="1200"/>
                        <a:t>0.06</a:t>
                      </a:r>
                      <a:endParaRPr sz="1200"/>
                    </a:p>
                  </a:txBody>
                  <a:tcPr marL="9525" marR="9525" marT="9525" marB="91425" anchor="ctr">
                    <a:solidFill>
                      <a:srgbClr val="F3F9F8"/>
                    </a:solidFill>
                  </a:tcPr>
                </a:tc>
                <a:tc>
                  <a:txBody>
                    <a:bodyPr/>
                    <a:lstStyle/>
                    <a:p>
                      <a:pPr marL="0" lvl="0" indent="0" algn="ctr" rtl="0">
                        <a:lnSpc>
                          <a:spcPct val="115000"/>
                        </a:lnSpc>
                        <a:spcBef>
                          <a:spcPts val="0"/>
                        </a:spcBef>
                        <a:spcAft>
                          <a:spcPts val="0"/>
                        </a:spcAft>
                        <a:buNone/>
                      </a:pPr>
                      <a:r>
                        <a:rPr lang="en" sz="1200"/>
                        <a:t>0.06</a:t>
                      </a:r>
                      <a:endParaRPr sz="1200"/>
                    </a:p>
                  </a:txBody>
                  <a:tcPr marL="9525" marR="9525" marT="9525" marB="91425" anchor="ctr">
                    <a:solidFill>
                      <a:srgbClr val="F3F9F8"/>
                    </a:solidFill>
                  </a:tcPr>
                </a:tc>
                <a:tc>
                  <a:txBody>
                    <a:bodyPr/>
                    <a:lstStyle/>
                    <a:p>
                      <a:pPr marL="0" lvl="0" indent="0" algn="ctr" rtl="0">
                        <a:lnSpc>
                          <a:spcPct val="115000"/>
                        </a:lnSpc>
                        <a:spcBef>
                          <a:spcPts val="0"/>
                        </a:spcBef>
                        <a:spcAft>
                          <a:spcPts val="0"/>
                        </a:spcAft>
                        <a:buNone/>
                      </a:pPr>
                      <a:r>
                        <a:rPr lang="en" sz="1200"/>
                        <a:t>0.067</a:t>
                      </a:r>
                      <a:endParaRPr sz="1200"/>
                    </a:p>
                  </a:txBody>
                  <a:tcPr marL="9525" marR="9525" marT="9525" marB="91425" anchor="ctr">
                    <a:solidFill>
                      <a:srgbClr val="F2F8F7"/>
                    </a:solidFill>
                  </a:tcPr>
                </a:tc>
                <a:tc>
                  <a:txBody>
                    <a:bodyPr/>
                    <a:lstStyle/>
                    <a:p>
                      <a:pPr marL="0" lvl="0" indent="0" algn="ctr" rtl="0">
                        <a:lnSpc>
                          <a:spcPct val="115000"/>
                        </a:lnSpc>
                        <a:spcBef>
                          <a:spcPts val="0"/>
                        </a:spcBef>
                        <a:spcAft>
                          <a:spcPts val="0"/>
                        </a:spcAft>
                        <a:buNone/>
                      </a:pPr>
                      <a:r>
                        <a:rPr lang="en" sz="1200"/>
                        <a:t>0.059</a:t>
                      </a:r>
                      <a:endParaRPr sz="1200"/>
                    </a:p>
                  </a:txBody>
                  <a:tcPr marL="9525" marR="9525" marT="9525" marB="91425" anchor="ctr">
                    <a:solidFill>
                      <a:srgbClr val="F4F9F8"/>
                    </a:solidFill>
                  </a:tcPr>
                </a:tc>
                <a:tc>
                  <a:txBody>
                    <a:bodyPr/>
                    <a:lstStyle/>
                    <a:p>
                      <a:pPr marL="0" lvl="0" indent="0" algn="ctr" rtl="0">
                        <a:lnSpc>
                          <a:spcPct val="115000"/>
                        </a:lnSpc>
                        <a:spcBef>
                          <a:spcPts val="0"/>
                        </a:spcBef>
                        <a:spcAft>
                          <a:spcPts val="0"/>
                        </a:spcAft>
                        <a:buNone/>
                      </a:pPr>
                      <a:r>
                        <a:rPr lang="en" sz="1200"/>
                        <a:t>0.059</a:t>
                      </a:r>
                      <a:endParaRPr sz="1200"/>
                    </a:p>
                  </a:txBody>
                  <a:tcPr marL="9525" marR="9525" marT="9525" marB="91425" anchor="ctr">
                    <a:solidFill>
                      <a:srgbClr val="F4F9F8"/>
                    </a:solidFill>
                  </a:tcPr>
                </a:tc>
                <a:extLst>
                  <a:ext uri="{0D108BD9-81ED-4DB2-BD59-A6C34878D82A}">
                    <a16:rowId xmlns:a16="http://schemas.microsoft.com/office/drawing/2014/main" val="10010"/>
                  </a:ext>
                </a:extLst>
              </a:tr>
            </a:tbl>
          </a:graphicData>
        </a:graphic>
      </p:graphicFrame>
      <p:sp>
        <p:nvSpPr>
          <p:cNvPr id="450" name="Google Shape;450;g128d90584be_0_35"/>
          <p:cNvSpPr txBox="1"/>
          <p:nvPr/>
        </p:nvSpPr>
        <p:spPr>
          <a:xfrm>
            <a:off x="295025" y="945450"/>
            <a:ext cx="3440100" cy="3527100"/>
          </a:xfrm>
          <a:prstGeom prst="rect">
            <a:avLst/>
          </a:prstGeom>
          <a:noFill/>
          <a:ln>
            <a:noFill/>
          </a:ln>
        </p:spPr>
        <p:txBody>
          <a:bodyPr spcFirstLastPara="1" wrap="square" lIns="91425" tIns="91425" rIns="91425" bIns="91425" anchor="t" anchorCtr="0">
            <a:noAutofit/>
          </a:bodyPr>
          <a:lstStyle/>
          <a:p>
            <a:pPr marL="457200" marR="0" lvl="0" indent="-323850" algn="l" rtl="0">
              <a:lnSpc>
                <a:spcPct val="100000"/>
              </a:lnSpc>
              <a:spcBef>
                <a:spcPts val="0"/>
              </a:spcBef>
              <a:spcAft>
                <a:spcPts val="0"/>
              </a:spcAft>
              <a:buClr>
                <a:schemeClr val="dk1"/>
              </a:buClr>
              <a:buSzPts val="1500"/>
              <a:buFont typeface="Helvetica Neue"/>
              <a:buChar char="●"/>
            </a:pPr>
            <a:r>
              <a:rPr lang="en" sz="1500">
                <a:solidFill>
                  <a:schemeClr val="dk1"/>
                </a:solidFill>
                <a:latin typeface="Helvetica Neue"/>
                <a:ea typeface="Helvetica Neue"/>
                <a:cs typeface="Helvetica Neue"/>
                <a:sym typeface="Helvetica Neue"/>
              </a:rPr>
              <a:t>-1 cluster indicates inactive</a:t>
            </a:r>
            <a:endParaRPr sz="1500">
              <a:solidFill>
                <a:schemeClr val="dk1"/>
              </a:solidFill>
              <a:latin typeface="Helvetica Neue"/>
              <a:ea typeface="Helvetica Neue"/>
              <a:cs typeface="Helvetica Neue"/>
              <a:sym typeface="Helvetica Neue"/>
            </a:endParaRPr>
          </a:p>
          <a:p>
            <a:pPr marL="457200" marR="0" lvl="0" indent="-323850" algn="l" rtl="0">
              <a:lnSpc>
                <a:spcPct val="100000"/>
              </a:lnSpc>
              <a:spcBef>
                <a:spcPts val="0"/>
              </a:spcBef>
              <a:spcAft>
                <a:spcPts val="0"/>
              </a:spcAft>
              <a:buClr>
                <a:schemeClr val="dk1"/>
              </a:buClr>
              <a:buSzPts val="1500"/>
              <a:buFont typeface="Helvetica Neue"/>
              <a:buChar char="●"/>
            </a:pPr>
            <a:r>
              <a:rPr lang="en" sz="1500">
                <a:solidFill>
                  <a:schemeClr val="dk1"/>
                </a:solidFill>
                <a:latin typeface="Helvetica Neue"/>
                <a:ea typeface="Helvetica Neue"/>
                <a:cs typeface="Helvetica Neue"/>
                <a:sym typeface="Helvetica Neue"/>
              </a:rPr>
              <a:t>Average proportion of user transitions</a:t>
            </a:r>
            <a:endParaRPr sz="1500">
              <a:solidFill>
                <a:schemeClr val="dk1"/>
              </a:solidFill>
              <a:latin typeface="Helvetica Neue"/>
              <a:ea typeface="Helvetica Neue"/>
              <a:cs typeface="Helvetica Neue"/>
              <a:sym typeface="Helvetica Neue"/>
            </a:endParaRPr>
          </a:p>
          <a:p>
            <a:pPr marL="457200" marR="0" lvl="0" indent="-323850" algn="l" rtl="0">
              <a:lnSpc>
                <a:spcPct val="100000"/>
              </a:lnSpc>
              <a:spcBef>
                <a:spcPts val="0"/>
              </a:spcBef>
              <a:spcAft>
                <a:spcPts val="0"/>
              </a:spcAft>
              <a:buClr>
                <a:schemeClr val="dk1"/>
              </a:buClr>
              <a:buSzPts val="1500"/>
              <a:buFont typeface="Helvetica Neue"/>
              <a:buChar char="●"/>
            </a:pPr>
            <a:r>
              <a:rPr lang="en" sz="1500">
                <a:solidFill>
                  <a:schemeClr val="dk1"/>
                </a:solidFill>
                <a:latin typeface="Helvetica Neue"/>
                <a:ea typeface="Helvetica Neue"/>
                <a:cs typeface="Helvetica Neue"/>
                <a:sym typeface="Helvetica Neue"/>
              </a:rPr>
              <a:t>Row is starting state, column is ending state</a:t>
            </a:r>
            <a:endParaRPr sz="1500">
              <a:solidFill>
                <a:schemeClr val="dk1"/>
              </a:solidFill>
              <a:latin typeface="Helvetica Neue"/>
              <a:ea typeface="Helvetica Neue"/>
              <a:cs typeface="Helvetica Neue"/>
              <a:sym typeface="Helvetica Neue"/>
            </a:endParaRPr>
          </a:p>
          <a:p>
            <a:pPr marL="457200" marR="0" lvl="0" indent="-323850" algn="l" rtl="0">
              <a:lnSpc>
                <a:spcPct val="100000"/>
              </a:lnSpc>
              <a:spcBef>
                <a:spcPts val="0"/>
              </a:spcBef>
              <a:spcAft>
                <a:spcPts val="0"/>
              </a:spcAft>
              <a:buClr>
                <a:schemeClr val="dk1"/>
              </a:buClr>
              <a:buSzPts val="1500"/>
              <a:buFont typeface="Helvetica Neue"/>
              <a:buChar char="●"/>
            </a:pPr>
            <a:r>
              <a:rPr lang="en" sz="1500">
                <a:solidFill>
                  <a:schemeClr val="dk1"/>
                </a:solidFill>
                <a:latin typeface="Helvetica Neue"/>
                <a:ea typeface="Helvetica Neue"/>
                <a:cs typeface="Helvetica Neue"/>
                <a:sym typeface="Helvetica Neue"/>
              </a:rPr>
              <a:t>Probabilities in first column indicates most exiting users are single-day players</a:t>
            </a:r>
            <a:endParaRPr sz="1500">
              <a:solidFill>
                <a:schemeClr val="dk1"/>
              </a:solidFill>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g128d90584be_0_42"/>
          <p:cNvSpPr txBox="1">
            <a:spLocks noGrp="1"/>
          </p:cNvSpPr>
          <p:nvPr>
            <p:ph type="title"/>
          </p:nvPr>
        </p:nvSpPr>
        <p:spPr>
          <a:xfrm>
            <a:off x="295025" y="307850"/>
            <a:ext cx="8188200" cy="771300"/>
          </a:xfrm>
          <a:prstGeom prst="rect">
            <a:avLst/>
          </a:prstGeom>
          <a:noFill/>
          <a:ln>
            <a:noFill/>
          </a:ln>
        </p:spPr>
        <p:txBody>
          <a:bodyPr spcFirstLastPara="1" wrap="square" lIns="68575" tIns="68575" rIns="68575" bIns="68575" anchor="t" anchorCtr="0">
            <a:noAutofit/>
          </a:bodyPr>
          <a:lstStyle/>
          <a:p>
            <a:pPr marL="0" lvl="0" indent="0" algn="l" rtl="0">
              <a:lnSpc>
                <a:spcPct val="100000"/>
              </a:lnSpc>
              <a:spcBef>
                <a:spcPts val="0"/>
              </a:spcBef>
              <a:spcAft>
                <a:spcPts val="0"/>
              </a:spcAft>
              <a:buSzPts val="1800"/>
              <a:buNone/>
            </a:pPr>
            <a:r>
              <a:rPr lang="en"/>
              <a:t>DOTW - Entering Active Users</a:t>
            </a:r>
            <a:endParaRPr/>
          </a:p>
        </p:txBody>
      </p:sp>
      <p:cxnSp>
        <p:nvCxnSpPr>
          <p:cNvPr id="456" name="Google Shape;456;g128d90584be_0_42"/>
          <p:cNvCxnSpPr/>
          <p:nvPr/>
        </p:nvCxnSpPr>
        <p:spPr>
          <a:xfrm>
            <a:off x="382719" y="736869"/>
            <a:ext cx="8261400" cy="0"/>
          </a:xfrm>
          <a:prstGeom prst="straightConnector1">
            <a:avLst/>
          </a:prstGeom>
          <a:noFill/>
          <a:ln w="19050" cap="flat" cmpd="sng">
            <a:solidFill>
              <a:srgbClr val="000000"/>
            </a:solidFill>
            <a:prstDash val="solid"/>
            <a:miter lim="800000"/>
            <a:headEnd type="none" w="sm" len="sm"/>
            <a:tailEnd type="none" w="sm" len="sm"/>
          </a:ln>
        </p:spPr>
      </p:cxnSp>
      <p:sp>
        <p:nvSpPr>
          <p:cNvPr id="457" name="Google Shape;457;g128d90584be_0_42"/>
          <p:cNvSpPr txBox="1">
            <a:spLocks noGrp="1"/>
          </p:cNvSpPr>
          <p:nvPr>
            <p:ph type="sldNum" idx="12"/>
          </p:nvPr>
        </p:nvSpPr>
        <p:spPr>
          <a:xfrm>
            <a:off x="8483374" y="4840498"/>
            <a:ext cx="4959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
              <a:t>15</a:t>
            </a:fld>
            <a:endParaRPr/>
          </a:p>
        </p:txBody>
      </p:sp>
      <p:pic>
        <p:nvPicPr>
          <p:cNvPr id="458" name="Google Shape;458;g128d90584be_0_42"/>
          <p:cNvPicPr preferRelativeResize="0"/>
          <p:nvPr/>
        </p:nvPicPr>
        <p:blipFill>
          <a:blip r:embed="rId3">
            <a:alphaModFix/>
          </a:blip>
          <a:stretch>
            <a:fillRect/>
          </a:stretch>
        </p:blipFill>
        <p:spPr>
          <a:xfrm>
            <a:off x="3859000" y="1320175"/>
            <a:ext cx="5120276" cy="2777650"/>
          </a:xfrm>
          <a:prstGeom prst="rect">
            <a:avLst/>
          </a:prstGeom>
          <a:noFill/>
          <a:ln>
            <a:noFill/>
          </a:ln>
        </p:spPr>
      </p:pic>
      <p:sp>
        <p:nvSpPr>
          <p:cNvPr id="459" name="Google Shape;459;g128d90584be_0_42"/>
          <p:cNvSpPr txBox="1"/>
          <p:nvPr/>
        </p:nvSpPr>
        <p:spPr>
          <a:xfrm>
            <a:off x="295025" y="945450"/>
            <a:ext cx="3440100" cy="3527100"/>
          </a:xfrm>
          <a:prstGeom prst="rect">
            <a:avLst/>
          </a:prstGeom>
          <a:noFill/>
          <a:ln>
            <a:noFill/>
          </a:ln>
        </p:spPr>
        <p:txBody>
          <a:bodyPr spcFirstLastPara="1" wrap="square" lIns="91425" tIns="91425" rIns="91425" bIns="91425" anchor="t" anchorCtr="0">
            <a:noAutofit/>
          </a:bodyPr>
          <a:lstStyle/>
          <a:p>
            <a:pPr marL="457200" marR="0" lvl="0" indent="-323850" algn="l" rtl="0">
              <a:lnSpc>
                <a:spcPct val="100000"/>
              </a:lnSpc>
              <a:spcBef>
                <a:spcPts val="0"/>
              </a:spcBef>
              <a:spcAft>
                <a:spcPts val="0"/>
              </a:spcAft>
              <a:buClr>
                <a:schemeClr val="dk1"/>
              </a:buClr>
              <a:buSzPts val="1500"/>
              <a:buFont typeface="Helvetica Neue"/>
              <a:buChar char="●"/>
            </a:pPr>
            <a:r>
              <a:rPr lang="en" sz="1500">
                <a:solidFill>
                  <a:schemeClr val="dk1"/>
                </a:solidFill>
                <a:latin typeface="Helvetica Neue"/>
                <a:ea typeface="Helvetica Neue"/>
                <a:cs typeface="Helvetica Neue"/>
                <a:sym typeface="Helvetica Neue"/>
              </a:rPr>
              <a:t>Entrance proportions plotted over weeks</a:t>
            </a:r>
            <a:endParaRPr sz="1500">
              <a:solidFill>
                <a:schemeClr val="dk1"/>
              </a:solidFill>
              <a:latin typeface="Helvetica Neue"/>
              <a:ea typeface="Helvetica Neue"/>
              <a:cs typeface="Helvetica Neue"/>
              <a:sym typeface="Helvetica Neue"/>
            </a:endParaRPr>
          </a:p>
          <a:p>
            <a:pPr marL="457200" marR="0" lvl="0" indent="-323850" algn="l" rtl="0">
              <a:lnSpc>
                <a:spcPct val="100000"/>
              </a:lnSpc>
              <a:spcBef>
                <a:spcPts val="0"/>
              </a:spcBef>
              <a:spcAft>
                <a:spcPts val="0"/>
              </a:spcAft>
              <a:buClr>
                <a:schemeClr val="dk1"/>
              </a:buClr>
              <a:buSzPts val="1500"/>
              <a:buFont typeface="Helvetica Neue"/>
              <a:buChar char="●"/>
            </a:pPr>
            <a:r>
              <a:rPr lang="en" sz="1500">
                <a:solidFill>
                  <a:schemeClr val="dk1"/>
                </a:solidFill>
                <a:latin typeface="Helvetica Neue"/>
                <a:ea typeface="Helvetica Neue"/>
                <a:cs typeface="Helvetica Neue"/>
                <a:sym typeface="Helvetica Neue"/>
              </a:rPr>
              <a:t>Vertical lines = season start</a:t>
            </a:r>
            <a:endParaRPr sz="1500">
              <a:solidFill>
                <a:schemeClr val="dk1"/>
              </a:solidFill>
              <a:latin typeface="Helvetica Neue"/>
              <a:ea typeface="Helvetica Neue"/>
              <a:cs typeface="Helvetica Neue"/>
              <a:sym typeface="Helvetica Neue"/>
            </a:endParaRPr>
          </a:p>
          <a:p>
            <a:pPr marL="914400" marR="0" lvl="1" indent="-323850" algn="l" rtl="0">
              <a:lnSpc>
                <a:spcPct val="100000"/>
              </a:lnSpc>
              <a:spcBef>
                <a:spcPts val="0"/>
              </a:spcBef>
              <a:spcAft>
                <a:spcPts val="0"/>
              </a:spcAft>
              <a:buClr>
                <a:schemeClr val="dk1"/>
              </a:buClr>
              <a:buSzPts val="1500"/>
              <a:buFont typeface="Helvetica Neue"/>
              <a:buChar char="○"/>
            </a:pPr>
            <a:r>
              <a:rPr lang="en" sz="1500">
                <a:solidFill>
                  <a:schemeClr val="dk1"/>
                </a:solidFill>
                <a:latin typeface="Helvetica Neue"/>
                <a:ea typeface="Helvetica Neue"/>
                <a:cs typeface="Helvetica Neue"/>
                <a:sym typeface="Helvetica Neue"/>
              </a:rPr>
              <a:t>Can explain some spikes</a:t>
            </a:r>
            <a:endParaRPr sz="1500">
              <a:solidFill>
                <a:schemeClr val="dk1"/>
              </a:solidFill>
              <a:latin typeface="Helvetica Neue"/>
              <a:ea typeface="Helvetica Neue"/>
              <a:cs typeface="Helvetica Neue"/>
              <a:sym typeface="Helvetica Neue"/>
            </a:endParaRPr>
          </a:p>
          <a:p>
            <a:pPr marL="457200" marR="0" lvl="0" indent="-323850" algn="l" rtl="0">
              <a:lnSpc>
                <a:spcPct val="100000"/>
              </a:lnSpc>
              <a:spcBef>
                <a:spcPts val="0"/>
              </a:spcBef>
              <a:spcAft>
                <a:spcPts val="0"/>
              </a:spcAft>
              <a:buClr>
                <a:schemeClr val="dk1"/>
              </a:buClr>
              <a:buSzPts val="1500"/>
              <a:buFont typeface="Helvetica Neue"/>
              <a:buChar char="●"/>
            </a:pPr>
            <a:r>
              <a:rPr lang="en" sz="1500">
                <a:solidFill>
                  <a:schemeClr val="dk1"/>
                </a:solidFill>
                <a:latin typeface="Helvetica Neue"/>
                <a:ea typeface="Helvetica Neue"/>
                <a:cs typeface="Helvetica Neue"/>
                <a:sym typeface="Helvetica Neue"/>
              </a:rPr>
              <a:t>Cluster 4 = Thursday Users</a:t>
            </a:r>
            <a:endParaRPr sz="1500">
              <a:solidFill>
                <a:schemeClr val="dk1"/>
              </a:solidFill>
              <a:latin typeface="Helvetica Neue"/>
              <a:ea typeface="Helvetica Neue"/>
              <a:cs typeface="Helvetica Neue"/>
              <a:sym typeface="Helvetica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g12925dacbca_1_69"/>
          <p:cNvSpPr txBox="1">
            <a:spLocks noGrp="1"/>
          </p:cNvSpPr>
          <p:nvPr>
            <p:ph type="title"/>
          </p:nvPr>
        </p:nvSpPr>
        <p:spPr>
          <a:xfrm>
            <a:off x="295025" y="307850"/>
            <a:ext cx="8188200" cy="771300"/>
          </a:xfrm>
          <a:prstGeom prst="rect">
            <a:avLst/>
          </a:prstGeom>
          <a:noFill/>
          <a:ln>
            <a:noFill/>
          </a:ln>
        </p:spPr>
        <p:txBody>
          <a:bodyPr spcFirstLastPara="1" wrap="square" lIns="68575" tIns="68575" rIns="68575" bIns="68575" anchor="t" anchorCtr="0">
            <a:noAutofit/>
          </a:bodyPr>
          <a:lstStyle/>
          <a:p>
            <a:pPr marL="0" lvl="0" indent="0" algn="l" rtl="0">
              <a:lnSpc>
                <a:spcPct val="100000"/>
              </a:lnSpc>
              <a:spcBef>
                <a:spcPts val="0"/>
              </a:spcBef>
              <a:spcAft>
                <a:spcPts val="0"/>
              </a:spcAft>
              <a:buSzPts val="1800"/>
              <a:buNone/>
            </a:pPr>
            <a:r>
              <a:rPr lang="en"/>
              <a:t>DOTW - Exiting Active Users</a:t>
            </a:r>
            <a:endParaRPr/>
          </a:p>
        </p:txBody>
      </p:sp>
      <p:cxnSp>
        <p:nvCxnSpPr>
          <p:cNvPr id="465" name="Google Shape;465;g12925dacbca_1_69"/>
          <p:cNvCxnSpPr/>
          <p:nvPr/>
        </p:nvCxnSpPr>
        <p:spPr>
          <a:xfrm>
            <a:off x="382719" y="736869"/>
            <a:ext cx="8261400" cy="0"/>
          </a:xfrm>
          <a:prstGeom prst="straightConnector1">
            <a:avLst/>
          </a:prstGeom>
          <a:noFill/>
          <a:ln w="19050" cap="flat" cmpd="sng">
            <a:solidFill>
              <a:srgbClr val="000000"/>
            </a:solidFill>
            <a:prstDash val="solid"/>
            <a:miter lim="800000"/>
            <a:headEnd type="none" w="sm" len="sm"/>
            <a:tailEnd type="none" w="sm" len="sm"/>
          </a:ln>
        </p:spPr>
      </p:cxnSp>
      <p:sp>
        <p:nvSpPr>
          <p:cNvPr id="466" name="Google Shape;466;g12925dacbca_1_69"/>
          <p:cNvSpPr txBox="1">
            <a:spLocks noGrp="1"/>
          </p:cNvSpPr>
          <p:nvPr>
            <p:ph type="sldNum" idx="12"/>
          </p:nvPr>
        </p:nvSpPr>
        <p:spPr>
          <a:xfrm>
            <a:off x="8483374" y="4840498"/>
            <a:ext cx="4959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
              <a:t>16</a:t>
            </a:fld>
            <a:endParaRPr/>
          </a:p>
        </p:txBody>
      </p:sp>
      <p:pic>
        <p:nvPicPr>
          <p:cNvPr id="467" name="Google Shape;467;g12925dacbca_1_69"/>
          <p:cNvPicPr preferRelativeResize="0"/>
          <p:nvPr/>
        </p:nvPicPr>
        <p:blipFill>
          <a:blip r:embed="rId3">
            <a:alphaModFix/>
          </a:blip>
          <a:stretch>
            <a:fillRect/>
          </a:stretch>
        </p:blipFill>
        <p:spPr>
          <a:xfrm>
            <a:off x="4090925" y="1239625"/>
            <a:ext cx="4888351" cy="2747299"/>
          </a:xfrm>
          <a:prstGeom prst="rect">
            <a:avLst/>
          </a:prstGeom>
          <a:noFill/>
          <a:ln>
            <a:noFill/>
          </a:ln>
        </p:spPr>
      </p:pic>
      <p:sp>
        <p:nvSpPr>
          <p:cNvPr id="468" name="Google Shape;468;g12925dacbca_1_69"/>
          <p:cNvSpPr txBox="1"/>
          <p:nvPr/>
        </p:nvSpPr>
        <p:spPr>
          <a:xfrm>
            <a:off x="295025" y="945450"/>
            <a:ext cx="3645000" cy="3527100"/>
          </a:xfrm>
          <a:prstGeom prst="rect">
            <a:avLst/>
          </a:prstGeom>
          <a:noFill/>
          <a:ln>
            <a:noFill/>
          </a:ln>
        </p:spPr>
        <p:txBody>
          <a:bodyPr spcFirstLastPara="1" wrap="square" lIns="91425" tIns="91425" rIns="91425" bIns="91425" anchor="t" anchorCtr="0">
            <a:noAutofit/>
          </a:bodyPr>
          <a:lstStyle/>
          <a:p>
            <a:pPr marL="457200" marR="0" lvl="0" indent="-323850" algn="l" rtl="0">
              <a:lnSpc>
                <a:spcPct val="100000"/>
              </a:lnSpc>
              <a:spcBef>
                <a:spcPts val="0"/>
              </a:spcBef>
              <a:spcAft>
                <a:spcPts val="0"/>
              </a:spcAft>
              <a:buClr>
                <a:schemeClr val="dk1"/>
              </a:buClr>
              <a:buSzPts val="1500"/>
              <a:buFont typeface="Helvetica Neue"/>
              <a:buChar char="●"/>
            </a:pPr>
            <a:r>
              <a:rPr lang="en" sz="1500">
                <a:solidFill>
                  <a:schemeClr val="dk1"/>
                </a:solidFill>
                <a:latin typeface="Helvetica Neue"/>
                <a:ea typeface="Helvetica Neue"/>
                <a:cs typeface="Helvetica Neue"/>
                <a:sym typeface="Helvetica Neue"/>
              </a:rPr>
              <a:t>Exit proportions plotted over weeks</a:t>
            </a:r>
            <a:endParaRPr sz="1500">
              <a:solidFill>
                <a:schemeClr val="dk1"/>
              </a:solidFill>
              <a:latin typeface="Helvetica Neue"/>
              <a:ea typeface="Helvetica Neue"/>
              <a:cs typeface="Helvetica Neue"/>
              <a:sym typeface="Helvetica Neue"/>
            </a:endParaRPr>
          </a:p>
          <a:p>
            <a:pPr marL="457200" marR="0" lvl="0" indent="-323850" algn="l" rtl="0">
              <a:lnSpc>
                <a:spcPct val="100000"/>
              </a:lnSpc>
              <a:spcBef>
                <a:spcPts val="0"/>
              </a:spcBef>
              <a:spcAft>
                <a:spcPts val="0"/>
              </a:spcAft>
              <a:buClr>
                <a:schemeClr val="dk1"/>
              </a:buClr>
              <a:buSzPts val="1500"/>
              <a:buFont typeface="Helvetica Neue"/>
              <a:buChar char="●"/>
            </a:pPr>
            <a:r>
              <a:rPr lang="en" sz="1500">
                <a:solidFill>
                  <a:schemeClr val="dk1"/>
                </a:solidFill>
                <a:latin typeface="Helvetica Neue"/>
                <a:ea typeface="Helvetica Neue"/>
                <a:cs typeface="Helvetica Neue"/>
                <a:sym typeface="Helvetica Neue"/>
              </a:rPr>
              <a:t>Some spikes occur 1 week after season start, esp for Clusters 0, 2</a:t>
            </a:r>
            <a:endParaRPr sz="1500">
              <a:solidFill>
                <a:schemeClr val="dk1"/>
              </a:solidFill>
              <a:latin typeface="Helvetica Neue"/>
              <a:ea typeface="Helvetica Neue"/>
              <a:cs typeface="Helvetica Neue"/>
              <a:sym typeface="Helvetica Neue"/>
            </a:endParaRPr>
          </a:p>
          <a:p>
            <a:pPr marL="914400" marR="0" lvl="1" indent="-323850" algn="l" rtl="0">
              <a:lnSpc>
                <a:spcPct val="100000"/>
              </a:lnSpc>
              <a:spcBef>
                <a:spcPts val="0"/>
              </a:spcBef>
              <a:spcAft>
                <a:spcPts val="0"/>
              </a:spcAft>
              <a:buClr>
                <a:schemeClr val="dk1"/>
              </a:buClr>
              <a:buSzPts val="1500"/>
              <a:buFont typeface="Helvetica Neue"/>
              <a:buChar char="○"/>
            </a:pPr>
            <a:r>
              <a:rPr lang="en" sz="1500">
                <a:solidFill>
                  <a:schemeClr val="dk1"/>
                </a:solidFill>
                <a:latin typeface="Helvetica Neue"/>
                <a:ea typeface="Helvetica Neue"/>
                <a:cs typeface="Helvetica Neue"/>
                <a:sym typeface="Helvetica Neue"/>
              </a:rPr>
              <a:t>These contain the bulk of users</a:t>
            </a:r>
            <a:endParaRPr sz="1500">
              <a:solidFill>
                <a:schemeClr val="dk1"/>
              </a:solidFill>
              <a:latin typeface="Helvetica Neue"/>
              <a:ea typeface="Helvetica Neue"/>
              <a:cs typeface="Helvetica Neue"/>
              <a:sym typeface="Helvetica Neue"/>
            </a:endParaRPr>
          </a:p>
          <a:p>
            <a:pPr marL="457200" marR="0" lvl="0" indent="-323850" algn="l" rtl="0">
              <a:lnSpc>
                <a:spcPct val="100000"/>
              </a:lnSpc>
              <a:spcBef>
                <a:spcPts val="0"/>
              </a:spcBef>
              <a:spcAft>
                <a:spcPts val="0"/>
              </a:spcAft>
              <a:buClr>
                <a:schemeClr val="dk1"/>
              </a:buClr>
              <a:buSzPts val="1500"/>
              <a:buFont typeface="Helvetica Neue"/>
              <a:buChar char="●"/>
            </a:pPr>
            <a:r>
              <a:rPr lang="en" sz="1500">
                <a:solidFill>
                  <a:schemeClr val="dk1"/>
                </a:solidFill>
                <a:latin typeface="Helvetica Neue"/>
                <a:ea typeface="Helvetica Neue"/>
                <a:cs typeface="Helvetica Neue"/>
                <a:sym typeface="Helvetica Neue"/>
              </a:rPr>
              <a:t>Clusters 1, 7 are Friday and Monday</a:t>
            </a:r>
            <a:endParaRPr sz="1500">
              <a:solidFill>
                <a:schemeClr val="dk1"/>
              </a:solidFill>
              <a:latin typeface="Helvetica Neue"/>
              <a:ea typeface="Helvetica Neue"/>
              <a:cs typeface="Helvetica Neue"/>
              <a:sym typeface="Helvetica Neu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g128d90584be_0_25"/>
          <p:cNvSpPr txBox="1">
            <a:spLocks noGrp="1"/>
          </p:cNvSpPr>
          <p:nvPr>
            <p:ph type="title"/>
          </p:nvPr>
        </p:nvSpPr>
        <p:spPr>
          <a:xfrm>
            <a:off x="295025" y="307850"/>
            <a:ext cx="8188200" cy="771300"/>
          </a:xfrm>
          <a:prstGeom prst="rect">
            <a:avLst/>
          </a:prstGeom>
          <a:noFill/>
          <a:ln>
            <a:noFill/>
          </a:ln>
        </p:spPr>
        <p:txBody>
          <a:bodyPr spcFirstLastPara="1" wrap="square" lIns="68575" tIns="68575" rIns="68575" bIns="68575" anchor="t" anchorCtr="0">
            <a:noAutofit/>
          </a:bodyPr>
          <a:lstStyle/>
          <a:p>
            <a:pPr marL="0" lvl="0" indent="0" algn="l" rtl="0">
              <a:lnSpc>
                <a:spcPct val="100000"/>
              </a:lnSpc>
              <a:spcBef>
                <a:spcPts val="0"/>
              </a:spcBef>
              <a:spcAft>
                <a:spcPts val="0"/>
              </a:spcAft>
              <a:buSzPts val="1800"/>
              <a:buNone/>
            </a:pPr>
            <a:r>
              <a:rPr lang="en"/>
              <a:t>Game Mode DOTW - Cluster Statistics</a:t>
            </a:r>
            <a:endParaRPr/>
          </a:p>
        </p:txBody>
      </p:sp>
      <p:cxnSp>
        <p:nvCxnSpPr>
          <p:cNvPr id="474" name="Google Shape;474;g128d90584be_0_25"/>
          <p:cNvCxnSpPr/>
          <p:nvPr/>
        </p:nvCxnSpPr>
        <p:spPr>
          <a:xfrm>
            <a:off x="382719" y="736869"/>
            <a:ext cx="8261400" cy="0"/>
          </a:xfrm>
          <a:prstGeom prst="straightConnector1">
            <a:avLst/>
          </a:prstGeom>
          <a:noFill/>
          <a:ln w="19050" cap="flat" cmpd="sng">
            <a:solidFill>
              <a:srgbClr val="000000"/>
            </a:solidFill>
            <a:prstDash val="solid"/>
            <a:miter lim="800000"/>
            <a:headEnd type="none" w="sm" len="sm"/>
            <a:tailEnd type="none" w="sm" len="sm"/>
          </a:ln>
        </p:spPr>
      </p:cxnSp>
      <p:sp>
        <p:nvSpPr>
          <p:cNvPr id="475" name="Google Shape;475;g128d90584be_0_25"/>
          <p:cNvSpPr txBox="1">
            <a:spLocks noGrp="1"/>
          </p:cNvSpPr>
          <p:nvPr>
            <p:ph type="sldNum" idx="12"/>
          </p:nvPr>
        </p:nvSpPr>
        <p:spPr>
          <a:xfrm>
            <a:off x="8483374" y="4840498"/>
            <a:ext cx="4959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
              <a:t>17</a:t>
            </a:fld>
            <a:endParaRPr/>
          </a:p>
        </p:txBody>
      </p:sp>
      <p:pic>
        <p:nvPicPr>
          <p:cNvPr id="476" name="Google Shape;476;g128d90584be_0_25"/>
          <p:cNvPicPr preferRelativeResize="0"/>
          <p:nvPr/>
        </p:nvPicPr>
        <p:blipFill rotWithShape="1">
          <a:blip r:embed="rId3">
            <a:alphaModFix/>
          </a:blip>
          <a:srcRect/>
          <a:stretch/>
        </p:blipFill>
        <p:spPr>
          <a:xfrm>
            <a:off x="7023525" y="29575"/>
            <a:ext cx="1620600" cy="625875"/>
          </a:xfrm>
          <a:prstGeom prst="rect">
            <a:avLst/>
          </a:prstGeom>
          <a:noFill/>
          <a:ln>
            <a:noFill/>
          </a:ln>
        </p:spPr>
      </p:pic>
      <p:pic>
        <p:nvPicPr>
          <p:cNvPr id="477" name="Google Shape;477;g128d90584be_0_25"/>
          <p:cNvPicPr preferRelativeResize="0"/>
          <p:nvPr/>
        </p:nvPicPr>
        <p:blipFill>
          <a:blip r:embed="rId4">
            <a:alphaModFix/>
          </a:blip>
          <a:stretch>
            <a:fillRect/>
          </a:stretch>
        </p:blipFill>
        <p:spPr>
          <a:xfrm>
            <a:off x="790288" y="880875"/>
            <a:ext cx="7563418" cy="3759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g12925dacbca_1_6"/>
          <p:cNvSpPr txBox="1">
            <a:spLocks noGrp="1"/>
          </p:cNvSpPr>
          <p:nvPr>
            <p:ph type="title"/>
          </p:nvPr>
        </p:nvSpPr>
        <p:spPr>
          <a:xfrm>
            <a:off x="295025" y="307850"/>
            <a:ext cx="8188200" cy="771300"/>
          </a:xfrm>
          <a:prstGeom prst="rect">
            <a:avLst/>
          </a:prstGeom>
          <a:noFill/>
          <a:ln>
            <a:noFill/>
          </a:ln>
        </p:spPr>
        <p:txBody>
          <a:bodyPr spcFirstLastPara="1" wrap="square" lIns="68575" tIns="68575" rIns="68575" bIns="68575" anchor="t" anchorCtr="0">
            <a:noAutofit/>
          </a:bodyPr>
          <a:lstStyle/>
          <a:p>
            <a:pPr marL="0" lvl="0" indent="0" algn="l" rtl="0">
              <a:lnSpc>
                <a:spcPct val="100000"/>
              </a:lnSpc>
              <a:spcBef>
                <a:spcPts val="0"/>
              </a:spcBef>
              <a:spcAft>
                <a:spcPts val="0"/>
              </a:spcAft>
              <a:buSzPts val="1800"/>
              <a:buNone/>
            </a:pPr>
            <a:r>
              <a:rPr lang="en"/>
              <a:t>Game Mode DOTW - Cluster Statistics</a:t>
            </a:r>
            <a:endParaRPr/>
          </a:p>
        </p:txBody>
      </p:sp>
      <p:cxnSp>
        <p:nvCxnSpPr>
          <p:cNvPr id="483" name="Google Shape;483;g12925dacbca_1_6"/>
          <p:cNvCxnSpPr/>
          <p:nvPr/>
        </p:nvCxnSpPr>
        <p:spPr>
          <a:xfrm>
            <a:off x="382719" y="736869"/>
            <a:ext cx="8261400" cy="0"/>
          </a:xfrm>
          <a:prstGeom prst="straightConnector1">
            <a:avLst/>
          </a:prstGeom>
          <a:noFill/>
          <a:ln w="19050" cap="flat" cmpd="sng">
            <a:solidFill>
              <a:srgbClr val="000000"/>
            </a:solidFill>
            <a:prstDash val="solid"/>
            <a:miter lim="800000"/>
            <a:headEnd type="none" w="sm" len="sm"/>
            <a:tailEnd type="none" w="sm" len="sm"/>
          </a:ln>
        </p:spPr>
      </p:cxnSp>
      <p:sp>
        <p:nvSpPr>
          <p:cNvPr id="484" name="Google Shape;484;g12925dacbca_1_6"/>
          <p:cNvSpPr txBox="1">
            <a:spLocks noGrp="1"/>
          </p:cNvSpPr>
          <p:nvPr>
            <p:ph type="sldNum" idx="12"/>
          </p:nvPr>
        </p:nvSpPr>
        <p:spPr>
          <a:xfrm>
            <a:off x="8483374" y="4840498"/>
            <a:ext cx="4959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
              <a:t>18</a:t>
            </a:fld>
            <a:endParaRPr/>
          </a:p>
        </p:txBody>
      </p:sp>
      <p:pic>
        <p:nvPicPr>
          <p:cNvPr id="485" name="Google Shape;485;g12925dacbca_1_6"/>
          <p:cNvPicPr preferRelativeResize="0"/>
          <p:nvPr/>
        </p:nvPicPr>
        <p:blipFill rotWithShape="1">
          <a:blip r:embed="rId3">
            <a:alphaModFix/>
          </a:blip>
          <a:srcRect/>
          <a:stretch/>
        </p:blipFill>
        <p:spPr>
          <a:xfrm>
            <a:off x="7023525" y="29575"/>
            <a:ext cx="1620600" cy="625875"/>
          </a:xfrm>
          <a:prstGeom prst="rect">
            <a:avLst/>
          </a:prstGeom>
          <a:noFill/>
          <a:ln>
            <a:noFill/>
          </a:ln>
        </p:spPr>
      </p:pic>
      <p:pic>
        <p:nvPicPr>
          <p:cNvPr id="486" name="Google Shape;486;g12925dacbca_1_6"/>
          <p:cNvPicPr preferRelativeResize="0"/>
          <p:nvPr/>
        </p:nvPicPr>
        <p:blipFill>
          <a:blip r:embed="rId4">
            <a:alphaModFix/>
          </a:blip>
          <a:stretch>
            <a:fillRect/>
          </a:stretch>
        </p:blipFill>
        <p:spPr>
          <a:xfrm>
            <a:off x="3581518" y="1222138"/>
            <a:ext cx="5446031" cy="3446313"/>
          </a:xfrm>
          <a:prstGeom prst="rect">
            <a:avLst/>
          </a:prstGeom>
          <a:noFill/>
          <a:ln>
            <a:noFill/>
          </a:ln>
        </p:spPr>
      </p:pic>
      <p:sp>
        <p:nvSpPr>
          <p:cNvPr id="487" name="Google Shape;487;g12925dacbca_1_6"/>
          <p:cNvSpPr txBox="1"/>
          <p:nvPr/>
        </p:nvSpPr>
        <p:spPr>
          <a:xfrm>
            <a:off x="295025" y="945450"/>
            <a:ext cx="2674200" cy="3527100"/>
          </a:xfrm>
          <a:prstGeom prst="rect">
            <a:avLst/>
          </a:prstGeom>
          <a:noFill/>
          <a:ln>
            <a:noFill/>
          </a:ln>
        </p:spPr>
        <p:txBody>
          <a:bodyPr spcFirstLastPara="1" wrap="square" lIns="91425" tIns="91425" rIns="91425" bIns="91425" anchor="t" anchorCtr="0">
            <a:noAutofit/>
          </a:bodyPr>
          <a:lstStyle/>
          <a:p>
            <a:pPr marL="457200" marR="0" lvl="0" indent="-323850" algn="l" rtl="0">
              <a:lnSpc>
                <a:spcPct val="100000"/>
              </a:lnSpc>
              <a:spcBef>
                <a:spcPts val="0"/>
              </a:spcBef>
              <a:spcAft>
                <a:spcPts val="0"/>
              </a:spcAft>
              <a:buClr>
                <a:schemeClr val="dk1"/>
              </a:buClr>
              <a:buSzPts val="1500"/>
              <a:buFont typeface="Helvetica Neue"/>
              <a:buChar char="●"/>
            </a:pPr>
            <a:r>
              <a:rPr lang="en" sz="1500">
                <a:solidFill>
                  <a:schemeClr val="dk1"/>
                </a:solidFill>
                <a:latin typeface="Helvetica Neue"/>
                <a:ea typeface="Helvetica Neue"/>
                <a:cs typeface="Helvetica Neue"/>
                <a:sym typeface="Helvetica Neue"/>
              </a:rPr>
              <a:t>Gross revenue and match hours per cluster</a:t>
            </a:r>
            <a:endParaRPr sz="1500">
              <a:solidFill>
                <a:schemeClr val="dk1"/>
              </a:solidFill>
              <a:latin typeface="Helvetica Neue"/>
              <a:ea typeface="Helvetica Neue"/>
              <a:cs typeface="Helvetica Neue"/>
              <a:sym typeface="Helvetica Neue"/>
            </a:endParaRPr>
          </a:p>
        </p:txBody>
      </p:sp>
      <p:pic>
        <p:nvPicPr>
          <p:cNvPr id="488" name="Google Shape;488;g12925dacbca_1_6"/>
          <p:cNvPicPr preferRelativeResize="0"/>
          <p:nvPr/>
        </p:nvPicPr>
        <p:blipFill>
          <a:blip r:embed="rId5">
            <a:alphaModFix/>
          </a:blip>
          <a:stretch>
            <a:fillRect/>
          </a:stretch>
        </p:blipFill>
        <p:spPr>
          <a:xfrm>
            <a:off x="295025" y="1799175"/>
            <a:ext cx="2791501" cy="2791501"/>
          </a:xfrm>
          <a:prstGeom prst="rect">
            <a:avLst/>
          </a:prstGeom>
          <a:noFill/>
          <a:ln>
            <a:noFill/>
          </a:ln>
        </p:spPr>
      </p:pic>
      <p:sp>
        <p:nvSpPr>
          <p:cNvPr id="489" name="Google Shape;489;g12925dacbca_1_6"/>
          <p:cNvSpPr txBox="1"/>
          <p:nvPr/>
        </p:nvSpPr>
        <p:spPr>
          <a:xfrm>
            <a:off x="4885536" y="1079150"/>
            <a:ext cx="283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Gross Revenue and Match Hours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g12925dacbca_1_16"/>
          <p:cNvSpPr txBox="1">
            <a:spLocks noGrp="1"/>
          </p:cNvSpPr>
          <p:nvPr>
            <p:ph type="title"/>
          </p:nvPr>
        </p:nvSpPr>
        <p:spPr>
          <a:xfrm>
            <a:off x="295025" y="307850"/>
            <a:ext cx="8188200" cy="771300"/>
          </a:xfrm>
          <a:prstGeom prst="rect">
            <a:avLst/>
          </a:prstGeom>
          <a:noFill/>
          <a:ln>
            <a:noFill/>
          </a:ln>
        </p:spPr>
        <p:txBody>
          <a:bodyPr spcFirstLastPara="1" wrap="square" lIns="68575" tIns="68575" rIns="68575" bIns="68575" anchor="t" anchorCtr="0">
            <a:noAutofit/>
          </a:bodyPr>
          <a:lstStyle/>
          <a:p>
            <a:pPr marL="0" lvl="0" indent="0" algn="l" rtl="0">
              <a:lnSpc>
                <a:spcPct val="100000"/>
              </a:lnSpc>
              <a:spcBef>
                <a:spcPts val="0"/>
              </a:spcBef>
              <a:spcAft>
                <a:spcPts val="0"/>
              </a:spcAft>
              <a:buSzPts val="1800"/>
              <a:buNone/>
            </a:pPr>
            <a:r>
              <a:rPr lang="en"/>
              <a:t>Game Mode DOTW - Cluster Statistics</a:t>
            </a:r>
            <a:endParaRPr/>
          </a:p>
        </p:txBody>
      </p:sp>
      <p:cxnSp>
        <p:nvCxnSpPr>
          <p:cNvPr id="495" name="Google Shape;495;g12925dacbca_1_16"/>
          <p:cNvCxnSpPr/>
          <p:nvPr/>
        </p:nvCxnSpPr>
        <p:spPr>
          <a:xfrm>
            <a:off x="382719" y="736869"/>
            <a:ext cx="8261400" cy="0"/>
          </a:xfrm>
          <a:prstGeom prst="straightConnector1">
            <a:avLst/>
          </a:prstGeom>
          <a:noFill/>
          <a:ln w="19050" cap="flat" cmpd="sng">
            <a:solidFill>
              <a:srgbClr val="000000"/>
            </a:solidFill>
            <a:prstDash val="solid"/>
            <a:miter lim="800000"/>
            <a:headEnd type="none" w="sm" len="sm"/>
            <a:tailEnd type="none" w="sm" len="sm"/>
          </a:ln>
        </p:spPr>
      </p:cxnSp>
      <p:sp>
        <p:nvSpPr>
          <p:cNvPr id="496" name="Google Shape;496;g12925dacbca_1_16"/>
          <p:cNvSpPr txBox="1">
            <a:spLocks noGrp="1"/>
          </p:cNvSpPr>
          <p:nvPr>
            <p:ph type="sldNum" idx="12"/>
          </p:nvPr>
        </p:nvSpPr>
        <p:spPr>
          <a:xfrm>
            <a:off x="8483374" y="4840498"/>
            <a:ext cx="4959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
              <a:t>19</a:t>
            </a:fld>
            <a:endParaRPr/>
          </a:p>
        </p:txBody>
      </p:sp>
      <p:pic>
        <p:nvPicPr>
          <p:cNvPr id="497" name="Google Shape;497;g12925dacbca_1_16"/>
          <p:cNvPicPr preferRelativeResize="0"/>
          <p:nvPr/>
        </p:nvPicPr>
        <p:blipFill rotWithShape="1">
          <a:blip r:embed="rId3">
            <a:alphaModFix/>
          </a:blip>
          <a:srcRect/>
          <a:stretch/>
        </p:blipFill>
        <p:spPr>
          <a:xfrm>
            <a:off x="7023525" y="29575"/>
            <a:ext cx="1620600" cy="625875"/>
          </a:xfrm>
          <a:prstGeom prst="rect">
            <a:avLst/>
          </a:prstGeom>
          <a:noFill/>
          <a:ln>
            <a:noFill/>
          </a:ln>
        </p:spPr>
      </p:pic>
      <p:sp>
        <p:nvSpPr>
          <p:cNvPr id="498" name="Google Shape;498;g12925dacbca_1_16"/>
          <p:cNvSpPr txBox="1"/>
          <p:nvPr/>
        </p:nvSpPr>
        <p:spPr>
          <a:xfrm>
            <a:off x="295025" y="945450"/>
            <a:ext cx="2674200" cy="3527100"/>
          </a:xfrm>
          <a:prstGeom prst="rect">
            <a:avLst/>
          </a:prstGeom>
          <a:noFill/>
          <a:ln>
            <a:noFill/>
          </a:ln>
        </p:spPr>
        <p:txBody>
          <a:bodyPr spcFirstLastPara="1" wrap="square" lIns="91425" tIns="91425" rIns="91425" bIns="91425" anchor="t" anchorCtr="0">
            <a:noAutofit/>
          </a:bodyPr>
          <a:lstStyle/>
          <a:p>
            <a:pPr marL="457200" marR="0" lvl="0" indent="-323850" algn="l" rtl="0">
              <a:lnSpc>
                <a:spcPct val="100000"/>
              </a:lnSpc>
              <a:spcBef>
                <a:spcPts val="0"/>
              </a:spcBef>
              <a:spcAft>
                <a:spcPts val="0"/>
              </a:spcAft>
              <a:buClr>
                <a:schemeClr val="dk1"/>
              </a:buClr>
              <a:buSzPts val="1500"/>
              <a:buFont typeface="Helvetica Neue"/>
              <a:buChar char="●"/>
            </a:pPr>
            <a:r>
              <a:rPr lang="en" sz="1500">
                <a:solidFill>
                  <a:schemeClr val="dk1"/>
                </a:solidFill>
                <a:latin typeface="Helvetica Neue"/>
                <a:ea typeface="Helvetica Neue"/>
                <a:cs typeface="Helvetica Neue"/>
                <a:sym typeface="Helvetica Neue"/>
              </a:rPr>
              <a:t>Gross revenue and match hours for each cluster per user</a:t>
            </a:r>
            <a:endParaRPr sz="1500">
              <a:solidFill>
                <a:schemeClr val="dk1"/>
              </a:solidFill>
              <a:latin typeface="Helvetica Neue"/>
              <a:ea typeface="Helvetica Neue"/>
              <a:cs typeface="Helvetica Neue"/>
              <a:sym typeface="Helvetica Neue"/>
            </a:endParaRPr>
          </a:p>
          <a:p>
            <a:pPr marL="457200" marR="0" lvl="0" indent="-323850" algn="l" rtl="0">
              <a:lnSpc>
                <a:spcPct val="100000"/>
              </a:lnSpc>
              <a:spcBef>
                <a:spcPts val="0"/>
              </a:spcBef>
              <a:spcAft>
                <a:spcPts val="0"/>
              </a:spcAft>
              <a:buClr>
                <a:schemeClr val="dk1"/>
              </a:buClr>
              <a:buSzPts val="1500"/>
              <a:buFont typeface="Helvetica Neue"/>
              <a:buChar char="●"/>
            </a:pPr>
            <a:r>
              <a:rPr lang="en" sz="1500">
                <a:solidFill>
                  <a:schemeClr val="dk1"/>
                </a:solidFill>
                <a:latin typeface="Helvetica Neue"/>
                <a:ea typeface="Helvetica Neue"/>
                <a:cs typeface="Helvetica Neue"/>
                <a:sym typeface="Helvetica Neue"/>
              </a:rPr>
              <a:t>Highest revenue clusters correspond to higher playtime in ranked modes, especially in cluster 5</a:t>
            </a:r>
            <a:endParaRPr sz="1500">
              <a:solidFill>
                <a:schemeClr val="dk1"/>
              </a:solidFill>
              <a:latin typeface="Helvetica Neue"/>
              <a:ea typeface="Helvetica Neue"/>
              <a:cs typeface="Helvetica Neue"/>
              <a:sym typeface="Helvetica Neue"/>
            </a:endParaRPr>
          </a:p>
        </p:txBody>
      </p:sp>
      <p:pic>
        <p:nvPicPr>
          <p:cNvPr id="499" name="Google Shape;499;g12925dacbca_1_16"/>
          <p:cNvPicPr preferRelativeResize="0"/>
          <p:nvPr/>
        </p:nvPicPr>
        <p:blipFill>
          <a:blip r:embed="rId4">
            <a:alphaModFix/>
          </a:blip>
          <a:stretch>
            <a:fillRect/>
          </a:stretch>
        </p:blipFill>
        <p:spPr>
          <a:xfrm>
            <a:off x="3121625" y="1231550"/>
            <a:ext cx="5526159" cy="3456548"/>
          </a:xfrm>
          <a:prstGeom prst="rect">
            <a:avLst/>
          </a:prstGeom>
          <a:noFill/>
          <a:ln>
            <a:noFill/>
          </a:ln>
        </p:spPr>
      </p:pic>
      <p:sp>
        <p:nvSpPr>
          <p:cNvPr id="500" name="Google Shape;500;g12925dacbca_1_16"/>
          <p:cNvSpPr txBox="1"/>
          <p:nvPr/>
        </p:nvSpPr>
        <p:spPr>
          <a:xfrm>
            <a:off x="4239188" y="987350"/>
            <a:ext cx="3291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Per User Revenue and Match Hours</a:t>
            </a:r>
            <a:endParaRPr/>
          </a:p>
        </p:txBody>
      </p:sp>
      <p:pic>
        <p:nvPicPr>
          <p:cNvPr id="501" name="Google Shape;501;g12925dacbca_1_16"/>
          <p:cNvPicPr preferRelativeResize="0"/>
          <p:nvPr/>
        </p:nvPicPr>
        <p:blipFill rotWithShape="1">
          <a:blip r:embed="rId5">
            <a:alphaModFix/>
          </a:blip>
          <a:srcRect l="67132" t="33384" b="33311"/>
          <a:stretch/>
        </p:blipFill>
        <p:spPr>
          <a:xfrm>
            <a:off x="389163" y="3220450"/>
            <a:ext cx="2485924" cy="12520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4"/>
        <p:cNvGrpSpPr/>
        <p:nvPr/>
      </p:nvGrpSpPr>
      <p:grpSpPr>
        <a:xfrm>
          <a:off x="0" y="0"/>
          <a:ext cx="0" cy="0"/>
          <a:chOff x="0" y="0"/>
          <a:chExt cx="0" cy="0"/>
        </a:xfrm>
      </p:grpSpPr>
      <p:sp>
        <p:nvSpPr>
          <p:cNvPr id="325" name="Google Shape;325;p2"/>
          <p:cNvSpPr txBox="1"/>
          <p:nvPr/>
        </p:nvSpPr>
        <p:spPr>
          <a:xfrm>
            <a:off x="311784" y="428194"/>
            <a:ext cx="6075600" cy="646500"/>
          </a:xfrm>
          <a:prstGeom prst="rect">
            <a:avLst/>
          </a:prstGeom>
          <a:noFill/>
          <a:ln>
            <a:noFill/>
          </a:ln>
        </p:spPr>
        <p:txBody>
          <a:bodyPr spcFirstLastPara="1" wrap="square" lIns="51425" tIns="51425" rIns="51425" bIns="51425" anchor="ctr" anchorCtr="0">
            <a:noAutofit/>
          </a:bodyPr>
          <a:lstStyle/>
          <a:p>
            <a:pPr marL="0" marR="0" lvl="0" indent="0" algn="l" rtl="0">
              <a:lnSpc>
                <a:spcPct val="100000"/>
              </a:lnSpc>
              <a:spcBef>
                <a:spcPts val="0"/>
              </a:spcBef>
              <a:spcAft>
                <a:spcPts val="0"/>
              </a:spcAft>
              <a:buClr>
                <a:srgbClr val="000000"/>
              </a:buClr>
              <a:buSzPts val="2700"/>
              <a:buFont typeface="Arial"/>
              <a:buNone/>
            </a:pPr>
            <a:r>
              <a:rPr lang="en" sz="2700" b="1" i="0" u="none" strike="noStrike" cap="none">
                <a:solidFill>
                  <a:schemeClr val="lt1"/>
                </a:solidFill>
                <a:latin typeface="Helvetica Neue"/>
                <a:ea typeface="Helvetica Neue"/>
                <a:cs typeface="Helvetica Neue"/>
                <a:sym typeface="Helvetica Neue"/>
              </a:rPr>
              <a:t>Agenda</a:t>
            </a:r>
            <a:endParaRPr sz="2700" b="0" i="1" u="none" strike="noStrike" cap="none">
              <a:solidFill>
                <a:schemeClr val="lt1"/>
              </a:solidFill>
              <a:latin typeface="Helvetica Neue"/>
              <a:ea typeface="Helvetica Neue"/>
              <a:cs typeface="Helvetica Neue"/>
              <a:sym typeface="Helvetica Neue"/>
            </a:endParaRPr>
          </a:p>
        </p:txBody>
      </p:sp>
      <p:cxnSp>
        <p:nvCxnSpPr>
          <p:cNvPr id="326" name="Google Shape;326;p2"/>
          <p:cNvCxnSpPr/>
          <p:nvPr/>
        </p:nvCxnSpPr>
        <p:spPr>
          <a:xfrm>
            <a:off x="311695" y="1012195"/>
            <a:ext cx="8256300" cy="0"/>
          </a:xfrm>
          <a:prstGeom prst="straightConnector1">
            <a:avLst/>
          </a:prstGeom>
          <a:noFill/>
          <a:ln w="19050" cap="flat" cmpd="sng">
            <a:solidFill>
              <a:schemeClr val="lt1"/>
            </a:solidFill>
            <a:prstDash val="solid"/>
            <a:miter lim="800000"/>
            <a:headEnd type="none" w="sm" len="sm"/>
            <a:tailEnd type="none" w="sm" len="sm"/>
          </a:ln>
        </p:spPr>
      </p:cxnSp>
      <p:sp>
        <p:nvSpPr>
          <p:cNvPr id="327" name="Google Shape;327;p2"/>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600"/>
              <a:buFont typeface="Arial"/>
              <a:buNone/>
            </a:pPr>
            <a:r>
              <a:rPr lang="en" sz="1700" b="1" dirty="0">
                <a:solidFill>
                  <a:schemeClr val="lt1"/>
                </a:solidFill>
              </a:rPr>
              <a:t>Outline:</a:t>
            </a:r>
            <a:endParaRPr sz="1700" b="1" dirty="0">
              <a:solidFill>
                <a:schemeClr val="lt1"/>
              </a:solidFill>
            </a:endParaRPr>
          </a:p>
          <a:p>
            <a:pPr marL="0" lvl="0" indent="0" algn="l" rtl="0">
              <a:lnSpc>
                <a:spcPct val="100000"/>
              </a:lnSpc>
              <a:spcBef>
                <a:spcPts val="0"/>
              </a:spcBef>
              <a:spcAft>
                <a:spcPts val="0"/>
              </a:spcAft>
              <a:buClr>
                <a:schemeClr val="dk1"/>
              </a:buClr>
              <a:buSzPts val="600"/>
              <a:buFont typeface="Arial"/>
              <a:buNone/>
            </a:pPr>
            <a:endParaRPr sz="1700" b="1" dirty="0">
              <a:solidFill>
                <a:schemeClr val="lt1"/>
              </a:solidFill>
            </a:endParaRPr>
          </a:p>
          <a:p>
            <a:pPr marL="342900" lvl="0" indent="0" algn="l" rtl="0">
              <a:lnSpc>
                <a:spcPct val="100000"/>
              </a:lnSpc>
              <a:spcBef>
                <a:spcPts val="0"/>
              </a:spcBef>
              <a:spcAft>
                <a:spcPts val="0"/>
              </a:spcAft>
              <a:buClr>
                <a:schemeClr val="dk1"/>
              </a:buClr>
              <a:buSzPts val="800"/>
              <a:buFont typeface="Arial"/>
              <a:buNone/>
            </a:pPr>
            <a:endParaRPr sz="1500" b="1" dirty="0">
              <a:solidFill>
                <a:schemeClr val="lt1"/>
              </a:solidFill>
            </a:endParaRPr>
          </a:p>
          <a:p>
            <a:pPr marL="342900" lvl="0" indent="-260350" algn="l" rtl="0">
              <a:lnSpc>
                <a:spcPct val="200000"/>
              </a:lnSpc>
              <a:spcBef>
                <a:spcPts val="0"/>
              </a:spcBef>
              <a:spcAft>
                <a:spcPts val="0"/>
              </a:spcAft>
              <a:buClr>
                <a:schemeClr val="lt1"/>
              </a:buClr>
              <a:buSzPts val="1500"/>
              <a:buFont typeface="Helvetica Neue"/>
              <a:buAutoNum type="arabicPeriod"/>
            </a:pPr>
            <a:r>
              <a:rPr lang="en" sz="1500" b="1" dirty="0" err="1">
                <a:solidFill>
                  <a:schemeClr val="lt1"/>
                </a:solidFill>
              </a:rPr>
              <a:t>fPCA</a:t>
            </a:r>
            <a:r>
              <a:rPr lang="en" sz="1500" b="1" dirty="0">
                <a:solidFill>
                  <a:schemeClr val="lt1"/>
                </a:solidFill>
              </a:rPr>
              <a:t> Follow-Up</a:t>
            </a:r>
            <a:endParaRPr sz="1500" b="1" dirty="0">
              <a:solidFill>
                <a:schemeClr val="lt1"/>
              </a:solidFill>
            </a:endParaRPr>
          </a:p>
          <a:p>
            <a:pPr marL="342900" lvl="0" indent="-260350" algn="l" rtl="0">
              <a:lnSpc>
                <a:spcPct val="200000"/>
              </a:lnSpc>
              <a:spcBef>
                <a:spcPts val="0"/>
              </a:spcBef>
              <a:spcAft>
                <a:spcPts val="0"/>
              </a:spcAft>
              <a:buClr>
                <a:schemeClr val="lt1"/>
              </a:buClr>
              <a:buSzPts val="1500"/>
              <a:buFont typeface="Arial"/>
              <a:buAutoNum type="arabicPeriod"/>
            </a:pPr>
            <a:r>
              <a:rPr lang="en" sz="1500" b="1" dirty="0">
                <a:solidFill>
                  <a:schemeClr val="lt1"/>
                </a:solidFill>
              </a:rPr>
              <a:t>DOTW Analysis</a:t>
            </a:r>
            <a:endParaRPr sz="1500" b="1" dirty="0">
              <a:solidFill>
                <a:schemeClr val="lt1"/>
              </a:solidFill>
            </a:endParaRPr>
          </a:p>
          <a:p>
            <a:pPr marL="342900" lvl="0" indent="-260350" algn="l" rtl="0">
              <a:lnSpc>
                <a:spcPct val="100000"/>
              </a:lnSpc>
              <a:spcBef>
                <a:spcPts val="0"/>
              </a:spcBef>
              <a:spcAft>
                <a:spcPts val="0"/>
              </a:spcAft>
              <a:buClr>
                <a:schemeClr val="lt1"/>
              </a:buClr>
              <a:buSzPts val="1500"/>
              <a:buFont typeface="Arial"/>
              <a:buAutoNum type="arabicPeriod"/>
            </a:pPr>
            <a:r>
              <a:rPr lang="en" sz="1500" b="1" dirty="0">
                <a:solidFill>
                  <a:schemeClr val="lt1"/>
                </a:solidFill>
              </a:rPr>
              <a:t>DOTS Analysis</a:t>
            </a:r>
          </a:p>
          <a:p>
            <a:pPr marL="342900" lvl="0" indent="-260350" algn="l" rtl="0">
              <a:lnSpc>
                <a:spcPct val="100000"/>
              </a:lnSpc>
              <a:spcBef>
                <a:spcPts val="0"/>
              </a:spcBef>
              <a:spcAft>
                <a:spcPts val="0"/>
              </a:spcAft>
              <a:buClr>
                <a:schemeClr val="lt1"/>
              </a:buClr>
              <a:buSzPts val="1500"/>
              <a:buFont typeface="Arial"/>
              <a:buAutoNum type="arabicPeriod"/>
            </a:pPr>
            <a:r>
              <a:rPr lang="en" sz="1500" b="1" dirty="0">
                <a:solidFill>
                  <a:schemeClr val="lt1"/>
                </a:solidFill>
              </a:rPr>
              <a:t>Purchase Data Analysis</a:t>
            </a:r>
          </a:p>
          <a:p>
            <a:pPr marL="342900" lvl="0" indent="-260350" algn="l" rtl="0">
              <a:lnSpc>
                <a:spcPct val="100000"/>
              </a:lnSpc>
              <a:spcBef>
                <a:spcPts val="0"/>
              </a:spcBef>
              <a:spcAft>
                <a:spcPts val="0"/>
              </a:spcAft>
              <a:buClr>
                <a:schemeClr val="lt1"/>
              </a:buClr>
              <a:buSzPts val="1500"/>
              <a:buFont typeface="Arial"/>
              <a:buAutoNum type="arabicPeriod"/>
            </a:pPr>
            <a:r>
              <a:rPr lang="en" sz="1500" b="1" dirty="0">
                <a:solidFill>
                  <a:schemeClr val="lt1"/>
                </a:solidFill>
              </a:rPr>
              <a:t>Takeaways</a:t>
            </a:r>
            <a:endParaRPr sz="1500" b="1" dirty="0">
              <a:solidFill>
                <a:schemeClr val="lt1"/>
              </a:solidFill>
            </a:endParaRPr>
          </a:p>
          <a:p>
            <a:pPr marL="0" lvl="0" indent="0" algn="l" rtl="0">
              <a:lnSpc>
                <a:spcPct val="100000"/>
              </a:lnSpc>
              <a:spcBef>
                <a:spcPts val="0"/>
              </a:spcBef>
              <a:spcAft>
                <a:spcPts val="0"/>
              </a:spcAft>
              <a:buNone/>
            </a:pPr>
            <a:endParaRPr sz="1500" b="1" dirty="0">
              <a:solidFill>
                <a:schemeClr val="lt1"/>
              </a:solidFill>
            </a:endParaRPr>
          </a:p>
        </p:txBody>
      </p:sp>
      <p:grpSp>
        <p:nvGrpSpPr>
          <p:cNvPr id="328" name="Google Shape;328;p2"/>
          <p:cNvGrpSpPr/>
          <p:nvPr/>
        </p:nvGrpSpPr>
        <p:grpSpPr>
          <a:xfrm>
            <a:off x="4832400" y="1152469"/>
            <a:ext cx="4539233" cy="3111544"/>
            <a:chOff x="6163000" y="2094775"/>
            <a:chExt cx="6052310" cy="4148725"/>
          </a:xfrm>
        </p:grpSpPr>
        <p:sp>
          <p:nvSpPr>
            <p:cNvPr id="329" name="Google Shape;329;p2"/>
            <p:cNvSpPr/>
            <p:nvPr/>
          </p:nvSpPr>
          <p:spPr>
            <a:xfrm>
              <a:off x="6163000" y="2880200"/>
              <a:ext cx="4972800" cy="3363300"/>
            </a:xfrm>
            <a:prstGeom prst="rect">
              <a:avLst/>
            </a:prstGeom>
            <a:solidFill>
              <a:srgbClr val="262626"/>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2"/>
            <p:cNvSpPr txBox="1"/>
            <p:nvPr/>
          </p:nvSpPr>
          <p:spPr>
            <a:xfrm>
              <a:off x="6933584" y="3004789"/>
              <a:ext cx="5168400" cy="1074000"/>
            </a:xfrm>
            <a:prstGeom prst="rect">
              <a:avLst/>
            </a:prstGeom>
            <a:noFill/>
            <a:ln>
              <a:noFill/>
            </a:ln>
          </p:spPr>
          <p:txBody>
            <a:bodyPr spcFirstLastPara="1" wrap="square" lIns="68575" tIns="68575" rIns="68575" bIns="68575" anchor="ctr" anchorCtr="0">
              <a:no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lvetica Neue"/>
                  <a:ea typeface="Helvetica Neue"/>
                  <a:cs typeface="Helvetica Neue"/>
                  <a:sym typeface="Helvetica Neue"/>
                </a:rPr>
                <a:t>   Segment players by clustering on</a:t>
              </a:r>
              <a:endParaRPr sz="1400" b="0" i="0" u="none" strike="noStrike" cap="none">
                <a:solidFill>
                  <a:schemeClr val="lt1"/>
                </a:solidFill>
                <a:latin typeface="Helvetica Neue"/>
                <a:ea typeface="Helvetica Neue"/>
                <a:cs typeface="Helvetica Neue"/>
                <a:sym typeface="Helvetica Neue"/>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lvetica Neue"/>
                  <a:ea typeface="Helvetica Neue"/>
                  <a:cs typeface="Helvetica Neue"/>
                  <a:sym typeface="Helvetica Neue"/>
                </a:rPr>
                <a:t>   time series engagement data</a:t>
              </a:r>
              <a:endParaRPr sz="1400" b="0" i="0" u="none" strike="noStrike" cap="none">
                <a:solidFill>
                  <a:schemeClr val="lt1"/>
                </a:solidFill>
                <a:latin typeface="Helvetica Neue"/>
                <a:ea typeface="Helvetica Neue"/>
                <a:cs typeface="Helvetica Neue"/>
                <a:sym typeface="Helvetica Neue"/>
              </a:endParaRPr>
            </a:p>
          </p:txBody>
        </p:sp>
        <p:sp>
          <p:nvSpPr>
            <p:cNvPr id="331" name="Google Shape;331;p2"/>
            <p:cNvSpPr txBox="1"/>
            <p:nvPr/>
          </p:nvSpPr>
          <p:spPr>
            <a:xfrm>
              <a:off x="7145568" y="4292767"/>
              <a:ext cx="3582900" cy="538200"/>
            </a:xfrm>
            <a:prstGeom prst="rect">
              <a:avLst/>
            </a:prstGeom>
            <a:noFill/>
            <a:ln>
              <a:noFill/>
            </a:ln>
          </p:spPr>
          <p:txBody>
            <a:bodyPr spcFirstLastPara="1" wrap="square" lIns="68575" tIns="68575" rIns="68575" bIns="68575" anchor="ctr" anchorCtr="0">
              <a:no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lvetica Neue"/>
                  <a:ea typeface="Helvetica Neue"/>
                  <a:cs typeface="Helvetica Neue"/>
                  <a:sym typeface="Helvetica Neue"/>
                </a:rPr>
                <a:t>Interpret clusters based on other specific metrics</a:t>
              </a:r>
              <a:endParaRPr sz="1400" b="0" i="0" u="none" strike="noStrike" cap="none">
                <a:solidFill>
                  <a:schemeClr val="lt1"/>
                </a:solidFill>
                <a:latin typeface="Helvetica Neue"/>
                <a:ea typeface="Helvetica Neue"/>
                <a:cs typeface="Helvetica Neue"/>
                <a:sym typeface="Helvetica Neue"/>
              </a:endParaRPr>
            </a:p>
          </p:txBody>
        </p:sp>
        <p:sp>
          <p:nvSpPr>
            <p:cNvPr id="332" name="Google Shape;332;p2"/>
            <p:cNvSpPr txBox="1"/>
            <p:nvPr/>
          </p:nvSpPr>
          <p:spPr>
            <a:xfrm>
              <a:off x="7073610" y="5332789"/>
              <a:ext cx="5141700" cy="538200"/>
            </a:xfrm>
            <a:prstGeom prst="rect">
              <a:avLst/>
            </a:prstGeom>
            <a:noFill/>
            <a:ln>
              <a:noFill/>
            </a:ln>
          </p:spPr>
          <p:txBody>
            <a:bodyPr spcFirstLastPara="1" wrap="square" lIns="68575" tIns="68575" rIns="68575" bIns="68575" anchor="ctr" anchorCtr="0">
              <a:no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lvetica Neue"/>
                  <a:ea typeface="Helvetica Neue"/>
                  <a:cs typeface="Helvetica Neue"/>
                  <a:sym typeface="Helvetica Neue"/>
                </a:rPr>
                <a:t>  Gain insights into general customer </a:t>
              </a:r>
              <a:endParaRPr sz="1400" b="0" i="0" u="none" strike="noStrike" cap="none">
                <a:solidFill>
                  <a:schemeClr val="lt1"/>
                </a:solidFill>
                <a:latin typeface="Helvetica Neue"/>
                <a:ea typeface="Helvetica Neue"/>
                <a:cs typeface="Helvetica Neue"/>
                <a:sym typeface="Helvetica Neue"/>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lvetica Neue"/>
                  <a:ea typeface="Helvetica Neue"/>
                  <a:cs typeface="Helvetica Neue"/>
                  <a:sym typeface="Helvetica Neue"/>
                </a:rPr>
                <a:t>  behavior</a:t>
              </a:r>
              <a:endParaRPr sz="1400" b="0" i="0" u="none" strike="noStrike" cap="none">
                <a:solidFill>
                  <a:schemeClr val="lt1"/>
                </a:solidFill>
                <a:latin typeface="Helvetica Neue"/>
                <a:ea typeface="Helvetica Neue"/>
                <a:cs typeface="Helvetica Neue"/>
                <a:sym typeface="Helvetica Neue"/>
              </a:endParaRPr>
            </a:p>
          </p:txBody>
        </p:sp>
        <p:sp>
          <p:nvSpPr>
            <p:cNvPr id="333" name="Google Shape;333;p2"/>
            <p:cNvSpPr/>
            <p:nvPr/>
          </p:nvSpPr>
          <p:spPr>
            <a:xfrm>
              <a:off x="6456173" y="3054751"/>
              <a:ext cx="689400" cy="6894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lt1"/>
                  </a:solidFill>
                  <a:latin typeface="Helvetica Neue"/>
                  <a:ea typeface="Helvetica Neue"/>
                  <a:cs typeface="Helvetica Neue"/>
                  <a:sym typeface="Helvetica Neue"/>
                </a:rPr>
                <a:t>1</a:t>
              </a:r>
              <a:endParaRPr sz="1400" b="1" i="0" u="none" strike="noStrike" cap="none">
                <a:solidFill>
                  <a:schemeClr val="lt1"/>
                </a:solidFill>
                <a:latin typeface="Helvetica Neue"/>
                <a:ea typeface="Helvetica Neue"/>
                <a:cs typeface="Helvetica Neue"/>
                <a:sym typeface="Helvetica Neue"/>
              </a:endParaRPr>
            </a:p>
          </p:txBody>
        </p:sp>
        <p:sp>
          <p:nvSpPr>
            <p:cNvPr id="334" name="Google Shape;334;p2"/>
            <p:cNvSpPr/>
            <p:nvPr/>
          </p:nvSpPr>
          <p:spPr>
            <a:xfrm>
              <a:off x="6456173" y="4137457"/>
              <a:ext cx="689400" cy="6894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lt1"/>
                  </a:solidFill>
                  <a:latin typeface="Helvetica Neue"/>
                  <a:ea typeface="Helvetica Neue"/>
                  <a:cs typeface="Helvetica Neue"/>
                  <a:sym typeface="Helvetica Neue"/>
                </a:rPr>
                <a:t>2</a:t>
              </a:r>
              <a:endParaRPr sz="1400" b="1" i="0" u="none" strike="noStrike" cap="none">
                <a:solidFill>
                  <a:schemeClr val="lt1"/>
                </a:solidFill>
                <a:latin typeface="Helvetica Neue"/>
                <a:ea typeface="Helvetica Neue"/>
                <a:cs typeface="Helvetica Neue"/>
                <a:sym typeface="Helvetica Neue"/>
              </a:endParaRPr>
            </a:p>
          </p:txBody>
        </p:sp>
        <p:sp>
          <p:nvSpPr>
            <p:cNvPr id="335" name="Google Shape;335;p2"/>
            <p:cNvSpPr/>
            <p:nvPr/>
          </p:nvSpPr>
          <p:spPr>
            <a:xfrm>
              <a:off x="6456173" y="5220162"/>
              <a:ext cx="689400" cy="6894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lt1"/>
                  </a:solidFill>
                  <a:latin typeface="Helvetica Neue"/>
                  <a:ea typeface="Helvetica Neue"/>
                  <a:cs typeface="Helvetica Neue"/>
                  <a:sym typeface="Helvetica Neue"/>
                </a:rPr>
                <a:t>3</a:t>
              </a:r>
              <a:endParaRPr sz="1400" b="1" i="0" u="none" strike="noStrike" cap="none">
                <a:solidFill>
                  <a:schemeClr val="lt1"/>
                </a:solidFill>
                <a:latin typeface="Helvetica Neue"/>
                <a:ea typeface="Helvetica Neue"/>
                <a:cs typeface="Helvetica Neue"/>
                <a:sym typeface="Helvetica Neue"/>
              </a:endParaRPr>
            </a:p>
          </p:txBody>
        </p:sp>
        <p:sp>
          <p:nvSpPr>
            <p:cNvPr id="336" name="Google Shape;336;p2"/>
            <p:cNvSpPr/>
            <p:nvPr/>
          </p:nvSpPr>
          <p:spPr>
            <a:xfrm>
              <a:off x="6164025" y="2094775"/>
              <a:ext cx="4972800" cy="696000"/>
            </a:xfrm>
            <a:prstGeom prst="rect">
              <a:avLst/>
            </a:prstGeom>
            <a:solidFill>
              <a:schemeClr val="accen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 sz="1700" b="1" i="0" u="none" strike="noStrike" cap="none">
                  <a:solidFill>
                    <a:schemeClr val="lt1"/>
                  </a:solidFill>
                  <a:latin typeface="Helvetica Neue"/>
                  <a:ea typeface="Helvetica Neue"/>
                  <a:cs typeface="Helvetica Neue"/>
                  <a:sym typeface="Helvetica Neue"/>
                </a:rPr>
                <a:t>  Goals</a:t>
              </a:r>
              <a:endParaRPr sz="1700" b="1" i="0" u="none" strike="noStrike" cap="none">
                <a:solidFill>
                  <a:schemeClr val="lt1"/>
                </a:solidFill>
                <a:latin typeface="Helvetica Neue"/>
                <a:ea typeface="Helvetica Neue"/>
                <a:cs typeface="Helvetica Neue"/>
                <a:sym typeface="Helvetica Neue"/>
              </a:endParaRPr>
            </a:p>
          </p:txBody>
        </p:sp>
      </p:grpSp>
      <p:sp>
        <p:nvSpPr>
          <p:cNvPr id="337" name="Google Shape;337;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05"/>
        <p:cNvGrpSpPr/>
        <p:nvPr/>
      </p:nvGrpSpPr>
      <p:grpSpPr>
        <a:xfrm>
          <a:off x="0" y="0"/>
          <a:ext cx="0" cy="0"/>
          <a:chOff x="0" y="0"/>
          <a:chExt cx="0" cy="0"/>
        </a:xfrm>
      </p:grpSpPr>
      <p:sp>
        <p:nvSpPr>
          <p:cNvPr id="506" name="Google Shape;506;g1283e8cda75_0_42"/>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a:solidFill>
                  <a:schemeClr val="lt1"/>
                </a:solidFill>
              </a:rPr>
              <a:t>Day of the Season Clusters</a:t>
            </a:r>
            <a:endParaRPr>
              <a:solidFill>
                <a:schemeClr val="lt1"/>
              </a:solidFill>
            </a:endParaRPr>
          </a:p>
        </p:txBody>
      </p:sp>
      <p:sp>
        <p:nvSpPr>
          <p:cNvPr id="507" name="Google Shape;507;g1283e8cda75_0_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g1283e8cda75_0_47"/>
          <p:cNvSpPr txBox="1">
            <a:spLocks noGrp="1"/>
          </p:cNvSpPr>
          <p:nvPr>
            <p:ph type="title"/>
          </p:nvPr>
        </p:nvSpPr>
        <p:spPr>
          <a:xfrm>
            <a:off x="295025" y="307850"/>
            <a:ext cx="8188200" cy="771300"/>
          </a:xfrm>
          <a:prstGeom prst="rect">
            <a:avLst/>
          </a:prstGeom>
          <a:noFill/>
          <a:ln>
            <a:noFill/>
          </a:ln>
        </p:spPr>
        <p:txBody>
          <a:bodyPr spcFirstLastPara="1" wrap="square" lIns="68575" tIns="68575" rIns="68575" bIns="68575" anchor="t" anchorCtr="0">
            <a:noAutofit/>
          </a:bodyPr>
          <a:lstStyle/>
          <a:p>
            <a:pPr marL="0" lvl="0" indent="0" algn="l" rtl="0">
              <a:lnSpc>
                <a:spcPct val="100000"/>
              </a:lnSpc>
              <a:spcBef>
                <a:spcPts val="0"/>
              </a:spcBef>
              <a:spcAft>
                <a:spcPts val="0"/>
              </a:spcAft>
              <a:buSzPts val="1800"/>
              <a:buNone/>
            </a:pPr>
            <a:r>
              <a:rPr lang="en"/>
              <a:t>Day of the Season Clustering (1)</a:t>
            </a:r>
            <a:endParaRPr/>
          </a:p>
        </p:txBody>
      </p:sp>
      <p:cxnSp>
        <p:nvCxnSpPr>
          <p:cNvPr id="513" name="Google Shape;513;g1283e8cda75_0_47"/>
          <p:cNvCxnSpPr/>
          <p:nvPr/>
        </p:nvCxnSpPr>
        <p:spPr>
          <a:xfrm>
            <a:off x="382719" y="736869"/>
            <a:ext cx="8261400" cy="0"/>
          </a:xfrm>
          <a:prstGeom prst="straightConnector1">
            <a:avLst/>
          </a:prstGeom>
          <a:noFill/>
          <a:ln w="19050" cap="flat" cmpd="sng">
            <a:solidFill>
              <a:srgbClr val="000000"/>
            </a:solidFill>
            <a:prstDash val="solid"/>
            <a:miter lim="800000"/>
            <a:headEnd type="none" w="sm" len="sm"/>
            <a:tailEnd type="none" w="sm" len="sm"/>
          </a:ln>
        </p:spPr>
      </p:cxnSp>
      <p:sp>
        <p:nvSpPr>
          <p:cNvPr id="514" name="Google Shape;514;g1283e8cda75_0_47"/>
          <p:cNvSpPr txBox="1"/>
          <p:nvPr/>
        </p:nvSpPr>
        <p:spPr>
          <a:xfrm>
            <a:off x="295025" y="945450"/>
            <a:ext cx="3130500" cy="3527100"/>
          </a:xfrm>
          <a:prstGeom prst="rect">
            <a:avLst/>
          </a:prstGeom>
          <a:noFill/>
          <a:ln>
            <a:noFill/>
          </a:ln>
        </p:spPr>
        <p:txBody>
          <a:bodyPr spcFirstLastPara="1" wrap="square" lIns="91425" tIns="91425" rIns="91425" bIns="91425" anchor="t" anchorCtr="0">
            <a:noAutofit/>
          </a:bodyPr>
          <a:lstStyle/>
          <a:p>
            <a:pPr marL="457200" marR="0" lvl="0" indent="-323850" algn="l" rtl="0">
              <a:lnSpc>
                <a:spcPct val="100000"/>
              </a:lnSpc>
              <a:spcBef>
                <a:spcPts val="0"/>
              </a:spcBef>
              <a:spcAft>
                <a:spcPts val="0"/>
              </a:spcAft>
              <a:buClr>
                <a:schemeClr val="dk1"/>
              </a:buClr>
              <a:buSzPts val="1500"/>
              <a:buFont typeface="Helvetica Neue"/>
              <a:buChar char="●"/>
            </a:pPr>
            <a:r>
              <a:rPr lang="en" sz="1500" b="0" i="0" u="none" strike="noStrike" cap="none">
                <a:solidFill>
                  <a:schemeClr val="dk1"/>
                </a:solidFill>
                <a:latin typeface="Helvetica Neue"/>
                <a:ea typeface="Helvetica Neue"/>
                <a:cs typeface="Helvetica Neue"/>
                <a:sym typeface="Helvetica Neue"/>
              </a:rPr>
              <a:t>Irregular season lengths—decided to look at first 25 days of each season in 2021, 2022</a:t>
            </a:r>
            <a:endParaRPr sz="1500" b="0" i="0" u="none" strike="noStrike" cap="none">
              <a:solidFill>
                <a:schemeClr val="dk1"/>
              </a:solidFill>
              <a:latin typeface="Helvetica Neue"/>
              <a:ea typeface="Helvetica Neue"/>
              <a:cs typeface="Helvetica Neue"/>
              <a:sym typeface="Helvetica Neue"/>
            </a:endParaRPr>
          </a:p>
          <a:p>
            <a:pPr marL="457200" marR="0" lvl="0" indent="-323850" algn="l" rtl="0">
              <a:lnSpc>
                <a:spcPct val="100000"/>
              </a:lnSpc>
              <a:spcBef>
                <a:spcPts val="0"/>
              </a:spcBef>
              <a:spcAft>
                <a:spcPts val="0"/>
              </a:spcAft>
              <a:buClr>
                <a:schemeClr val="dk1"/>
              </a:buClr>
              <a:buSzPts val="1500"/>
              <a:buFont typeface="Helvetica Neue"/>
              <a:buChar char="●"/>
            </a:pPr>
            <a:r>
              <a:rPr lang="en" sz="1500" b="0" i="0" u="none" strike="noStrike" cap="none">
                <a:solidFill>
                  <a:schemeClr val="dk1"/>
                </a:solidFill>
                <a:latin typeface="Helvetica Neue"/>
                <a:ea typeface="Helvetica Neue"/>
                <a:cs typeface="Helvetica Neue"/>
                <a:sym typeface="Helvetica Neue"/>
              </a:rPr>
              <a:t>Partitioned data by first 25 days of each season</a:t>
            </a:r>
            <a:endParaRPr sz="1500" b="0" i="0" u="none" strike="noStrike" cap="none">
              <a:solidFill>
                <a:schemeClr val="dk1"/>
              </a:solidFill>
              <a:latin typeface="Helvetica Neue"/>
              <a:ea typeface="Helvetica Neue"/>
              <a:cs typeface="Helvetica Neue"/>
              <a:sym typeface="Helvetica Neue"/>
            </a:endParaRPr>
          </a:p>
          <a:p>
            <a:pPr marL="914400" marR="0" lvl="1" indent="-323850" algn="l" rtl="0">
              <a:lnSpc>
                <a:spcPct val="100000"/>
              </a:lnSpc>
              <a:spcBef>
                <a:spcPts val="0"/>
              </a:spcBef>
              <a:spcAft>
                <a:spcPts val="0"/>
              </a:spcAft>
              <a:buClr>
                <a:schemeClr val="dk1"/>
              </a:buClr>
              <a:buSzPts val="1500"/>
              <a:buFont typeface="Helvetica Neue"/>
              <a:buChar char="○"/>
            </a:pPr>
            <a:r>
              <a:rPr lang="en" sz="1500" b="0" i="0" u="none" strike="noStrike" cap="none">
                <a:solidFill>
                  <a:schemeClr val="dk1"/>
                </a:solidFill>
                <a:latin typeface="Helvetica Neue"/>
                <a:ea typeface="Helvetica Neue"/>
                <a:cs typeface="Helvetica Neue"/>
                <a:sym typeface="Helvetica Neue"/>
              </a:rPr>
              <a:t>Dropped some days toward the end of each season in order to compare every season</a:t>
            </a:r>
            <a:endParaRPr sz="1500" b="0" i="0" u="none" strike="noStrike" cap="none">
              <a:solidFill>
                <a:schemeClr val="dk1"/>
              </a:solidFill>
              <a:latin typeface="Helvetica Neue"/>
              <a:ea typeface="Helvetica Neue"/>
              <a:cs typeface="Helvetica Neue"/>
              <a:sym typeface="Helvetica Neue"/>
            </a:endParaRPr>
          </a:p>
          <a:p>
            <a:pPr marL="457200" marR="0" lvl="0" indent="-323850" algn="l" rtl="0">
              <a:lnSpc>
                <a:spcPct val="100000"/>
              </a:lnSpc>
              <a:spcBef>
                <a:spcPts val="0"/>
              </a:spcBef>
              <a:spcAft>
                <a:spcPts val="0"/>
              </a:spcAft>
              <a:buClr>
                <a:schemeClr val="dk1"/>
              </a:buClr>
              <a:buSzPts val="1500"/>
              <a:buFont typeface="Helvetica Neue"/>
              <a:buChar char="●"/>
            </a:pPr>
            <a:r>
              <a:rPr lang="en" sz="1500" b="0" i="0" u="none" strike="noStrike" cap="none">
                <a:solidFill>
                  <a:schemeClr val="dk1"/>
                </a:solidFill>
                <a:latin typeface="Helvetica Neue"/>
                <a:ea typeface="Helvetica Neue"/>
                <a:cs typeface="Helvetica Neue"/>
                <a:sym typeface="Helvetica Neue"/>
              </a:rPr>
              <a:t>Histogram created, along with bar gra</a:t>
            </a:r>
            <a:r>
              <a:rPr lang="en" sz="1500">
                <a:solidFill>
                  <a:schemeClr val="dk1"/>
                </a:solidFill>
                <a:latin typeface="Helvetica Neue"/>
                <a:ea typeface="Helvetica Neue"/>
                <a:cs typeface="Helvetica Neue"/>
                <a:sym typeface="Helvetica Neue"/>
              </a:rPr>
              <a:t>ph, to show</a:t>
            </a:r>
            <a:r>
              <a:rPr lang="en" sz="1500" b="0" i="0" u="none" strike="noStrike" cap="none">
                <a:solidFill>
                  <a:schemeClr val="dk1"/>
                </a:solidFill>
                <a:latin typeface="Helvetica Neue"/>
                <a:ea typeface="Helvetica Neue"/>
                <a:cs typeface="Helvetica Neue"/>
                <a:sym typeface="Helvetica Neue"/>
              </a:rPr>
              <a:t> similar distribution of player game time (in hours) over the course of all seasons</a:t>
            </a:r>
            <a:endParaRPr sz="1500" b="0" i="0" u="none" strike="noStrike" cap="none">
              <a:solidFill>
                <a:schemeClr val="dk1"/>
              </a:solidFill>
              <a:latin typeface="Helvetica Neue"/>
              <a:ea typeface="Helvetica Neue"/>
              <a:cs typeface="Helvetica Neue"/>
              <a:sym typeface="Helvetica Neue"/>
            </a:endParaRPr>
          </a:p>
          <a:p>
            <a:pPr marL="45720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Helvetica Neue"/>
              <a:ea typeface="Helvetica Neue"/>
              <a:cs typeface="Helvetica Neue"/>
              <a:sym typeface="Helvetica Neue"/>
            </a:endParaRPr>
          </a:p>
          <a:p>
            <a:pPr marL="45720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Helvetica Neue"/>
              <a:ea typeface="Helvetica Neue"/>
              <a:cs typeface="Helvetica Neue"/>
              <a:sym typeface="Helvetica Neue"/>
            </a:endParaRPr>
          </a:p>
        </p:txBody>
      </p:sp>
      <p:sp>
        <p:nvSpPr>
          <p:cNvPr id="515" name="Google Shape;515;g1283e8cda75_0_47"/>
          <p:cNvSpPr txBox="1">
            <a:spLocks noGrp="1"/>
          </p:cNvSpPr>
          <p:nvPr>
            <p:ph type="sldNum" idx="12"/>
          </p:nvPr>
        </p:nvSpPr>
        <p:spPr>
          <a:xfrm>
            <a:off x="8483374" y="4840498"/>
            <a:ext cx="4959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
              <a:t>21</a:t>
            </a:fld>
            <a:endParaRPr/>
          </a:p>
        </p:txBody>
      </p:sp>
      <p:pic>
        <p:nvPicPr>
          <p:cNvPr id="516" name="Google Shape;516;g1283e8cda75_0_47"/>
          <p:cNvPicPr preferRelativeResize="0"/>
          <p:nvPr/>
        </p:nvPicPr>
        <p:blipFill rotWithShape="1">
          <a:blip r:embed="rId3">
            <a:alphaModFix/>
          </a:blip>
          <a:srcRect/>
          <a:stretch/>
        </p:blipFill>
        <p:spPr>
          <a:xfrm>
            <a:off x="3749275" y="1554800"/>
            <a:ext cx="2649225" cy="1752025"/>
          </a:xfrm>
          <a:prstGeom prst="rect">
            <a:avLst/>
          </a:prstGeom>
          <a:noFill/>
          <a:ln w="9525" cap="flat" cmpd="sng">
            <a:solidFill>
              <a:schemeClr val="dk2"/>
            </a:solidFill>
            <a:prstDash val="solid"/>
            <a:round/>
            <a:headEnd type="none" w="sm" len="sm"/>
            <a:tailEnd type="none" w="sm" len="sm"/>
          </a:ln>
        </p:spPr>
      </p:pic>
      <p:sp>
        <p:nvSpPr>
          <p:cNvPr id="517" name="Google Shape;517;g1283e8cda75_0_47"/>
          <p:cNvSpPr txBox="1"/>
          <p:nvPr/>
        </p:nvSpPr>
        <p:spPr>
          <a:xfrm>
            <a:off x="4536650" y="3697675"/>
            <a:ext cx="3855000" cy="431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800" b="1" i="0" u="none" strike="noStrike" cap="none">
                <a:solidFill>
                  <a:srgbClr val="000000"/>
                </a:solidFill>
                <a:latin typeface="Arial"/>
                <a:ea typeface="Arial"/>
                <a:cs typeface="Arial"/>
                <a:sym typeface="Arial"/>
              </a:rPr>
              <a:t>Histogram and </a:t>
            </a:r>
            <a:r>
              <a:rPr lang="en" sz="800" b="1"/>
              <a:t>b</a:t>
            </a:r>
            <a:r>
              <a:rPr lang="en" sz="800" b="1" i="0" u="none" strike="noStrike" cap="none">
                <a:solidFill>
                  <a:srgbClr val="000000"/>
                </a:solidFill>
                <a:latin typeface="Arial"/>
                <a:ea typeface="Arial"/>
                <a:cs typeface="Arial"/>
                <a:sym typeface="Arial"/>
              </a:rPr>
              <a:t>ar graph of game time (in hours) for seasons in 2021, 2022</a:t>
            </a:r>
            <a:endParaRPr sz="800" b="1" i="0" u="none" strike="noStrike" cap="none">
              <a:solidFill>
                <a:srgbClr val="000000"/>
              </a:solidFill>
              <a:latin typeface="Arial"/>
              <a:ea typeface="Arial"/>
              <a:cs typeface="Arial"/>
              <a:sym typeface="Arial"/>
            </a:endParaRPr>
          </a:p>
        </p:txBody>
      </p:sp>
      <p:pic>
        <p:nvPicPr>
          <p:cNvPr id="518" name="Google Shape;518;g1283e8cda75_0_47"/>
          <p:cNvPicPr preferRelativeResize="0"/>
          <p:nvPr/>
        </p:nvPicPr>
        <p:blipFill>
          <a:blip r:embed="rId4">
            <a:alphaModFix/>
          </a:blip>
          <a:stretch>
            <a:fillRect/>
          </a:stretch>
        </p:blipFill>
        <p:spPr>
          <a:xfrm>
            <a:off x="6467525" y="1554800"/>
            <a:ext cx="2572660" cy="175202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g1283e8cda75_0_56"/>
          <p:cNvSpPr txBox="1">
            <a:spLocks noGrp="1"/>
          </p:cNvSpPr>
          <p:nvPr>
            <p:ph type="title"/>
          </p:nvPr>
        </p:nvSpPr>
        <p:spPr>
          <a:xfrm>
            <a:off x="295025" y="307850"/>
            <a:ext cx="8188200" cy="771300"/>
          </a:xfrm>
          <a:prstGeom prst="rect">
            <a:avLst/>
          </a:prstGeom>
          <a:noFill/>
          <a:ln>
            <a:noFill/>
          </a:ln>
        </p:spPr>
        <p:txBody>
          <a:bodyPr spcFirstLastPara="1" wrap="square" lIns="68575" tIns="68575" rIns="68575" bIns="68575" anchor="t" anchorCtr="0">
            <a:noAutofit/>
          </a:bodyPr>
          <a:lstStyle/>
          <a:p>
            <a:pPr marL="0" lvl="0" indent="0" algn="l" rtl="0">
              <a:lnSpc>
                <a:spcPct val="100000"/>
              </a:lnSpc>
              <a:spcBef>
                <a:spcPts val="0"/>
              </a:spcBef>
              <a:spcAft>
                <a:spcPts val="0"/>
              </a:spcAft>
              <a:buSzPts val="1800"/>
              <a:buNone/>
            </a:pPr>
            <a:r>
              <a:rPr lang="en"/>
              <a:t>Day of the Season Clustering (2)</a:t>
            </a:r>
            <a:endParaRPr/>
          </a:p>
        </p:txBody>
      </p:sp>
      <p:cxnSp>
        <p:nvCxnSpPr>
          <p:cNvPr id="524" name="Google Shape;524;g1283e8cda75_0_56"/>
          <p:cNvCxnSpPr/>
          <p:nvPr/>
        </p:nvCxnSpPr>
        <p:spPr>
          <a:xfrm>
            <a:off x="382719" y="736869"/>
            <a:ext cx="8261400" cy="0"/>
          </a:xfrm>
          <a:prstGeom prst="straightConnector1">
            <a:avLst/>
          </a:prstGeom>
          <a:noFill/>
          <a:ln w="19050" cap="flat" cmpd="sng">
            <a:solidFill>
              <a:srgbClr val="000000"/>
            </a:solidFill>
            <a:prstDash val="solid"/>
            <a:miter lim="800000"/>
            <a:headEnd type="none" w="sm" len="sm"/>
            <a:tailEnd type="none" w="sm" len="sm"/>
          </a:ln>
        </p:spPr>
      </p:cxnSp>
      <p:sp>
        <p:nvSpPr>
          <p:cNvPr id="525" name="Google Shape;525;g1283e8cda75_0_56"/>
          <p:cNvSpPr txBox="1"/>
          <p:nvPr/>
        </p:nvSpPr>
        <p:spPr>
          <a:xfrm>
            <a:off x="179100" y="840300"/>
            <a:ext cx="3088200" cy="35271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chemeClr val="dk1"/>
              </a:buClr>
              <a:buSzPts val="1100"/>
              <a:buFont typeface="Helvetica Neue"/>
              <a:buChar char="●"/>
            </a:pPr>
            <a:r>
              <a:rPr lang="en" sz="1100" b="0" i="0" u="none" strike="noStrike" cap="none">
                <a:solidFill>
                  <a:schemeClr val="dk1"/>
                </a:solidFill>
                <a:latin typeface="Helvetica Neue"/>
                <a:ea typeface="Helvetica Neue"/>
                <a:cs typeface="Helvetica Neue"/>
                <a:sym typeface="Helvetica Neue"/>
              </a:rPr>
              <a:t>Nine clusters created from seasonal data</a:t>
            </a:r>
            <a:endParaRPr sz="1100" b="0" i="0" u="none" strike="noStrike" cap="none">
              <a:solidFill>
                <a:schemeClr val="dk1"/>
              </a:solidFill>
              <a:latin typeface="Helvetica Neue"/>
              <a:ea typeface="Helvetica Neue"/>
              <a:cs typeface="Helvetica Neue"/>
              <a:sym typeface="Helvetica Neue"/>
            </a:endParaRPr>
          </a:p>
          <a:p>
            <a:pPr marL="914400" marR="0" lvl="1" indent="-298450" algn="l" rtl="0">
              <a:lnSpc>
                <a:spcPct val="100000"/>
              </a:lnSpc>
              <a:spcBef>
                <a:spcPts val="0"/>
              </a:spcBef>
              <a:spcAft>
                <a:spcPts val="0"/>
              </a:spcAft>
              <a:buClr>
                <a:schemeClr val="dk1"/>
              </a:buClr>
              <a:buSzPts val="1100"/>
              <a:buFont typeface="Helvetica Neue"/>
              <a:buChar char="○"/>
            </a:pPr>
            <a:r>
              <a:rPr lang="en" sz="1100">
                <a:solidFill>
                  <a:schemeClr val="dk1"/>
                </a:solidFill>
                <a:latin typeface="Helvetica Neue"/>
                <a:ea typeface="Helvetica Neue"/>
                <a:cs typeface="Helvetica Neue"/>
                <a:sym typeface="Helvetica Neue"/>
              </a:rPr>
              <a:t>Note: cluster have different scales and different number of users</a:t>
            </a:r>
            <a:endParaRPr sz="1100">
              <a:solidFill>
                <a:schemeClr val="dk1"/>
              </a:solidFill>
              <a:latin typeface="Helvetica Neue"/>
              <a:ea typeface="Helvetica Neue"/>
              <a:cs typeface="Helvetica Neue"/>
              <a:sym typeface="Helvetica Neue"/>
            </a:endParaRPr>
          </a:p>
          <a:p>
            <a:pPr marL="457200" marR="0" lvl="0" indent="-298450" algn="l" rtl="0">
              <a:lnSpc>
                <a:spcPct val="100000"/>
              </a:lnSpc>
              <a:spcBef>
                <a:spcPts val="0"/>
              </a:spcBef>
              <a:spcAft>
                <a:spcPts val="0"/>
              </a:spcAft>
              <a:buClr>
                <a:schemeClr val="dk1"/>
              </a:buClr>
              <a:buSzPts val="1100"/>
              <a:buFont typeface="Helvetica Neue"/>
              <a:buChar char="●"/>
            </a:pPr>
            <a:r>
              <a:rPr lang="en" sz="1100" b="0" i="0" u="none" strike="noStrike" cap="none">
                <a:solidFill>
                  <a:schemeClr val="dk1"/>
                </a:solidFill>
                <a:latin typeface="Helvetica Neue"/>
                <a:ea typeface="Helvetica Neue"/>
                <a:cs typeface="Helvetica Neue"/>
                <a:sym typeface="Helvetica Neue"/>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Dropped users with &lt; 0.5 hours of gameplay over a season</a:t>
            </a:r>
            <a:endParaRPr sz="1100" b="0" i="0" u="none" strike="noStrike" cap="none">
              <a:solidFill>
                <a:schemeClr val="dk1"/>
              </a:solidFill>
              <a:latin typeface="Helvetica Neue"/>
              <a:ea typeface="Helvetica Neue"/>
              <a:cs typeface="Helvetica Neue"/>
              <a:sym typeface="Helvetica Neue"/>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endParaRPr>
          </a:p>
          <a:p>
            <a:pPr marL="457200" marR="0" lvl="0" indent="-298450" algn="l" rtl="0">
              <a:lnSpc>
                <a:spcPct val="100000"/>
              </a:lnSpc>
              <a:spcBef>
                <a:spcPts val="0"/>
              </a:spcBef>
              <a:spcAft>
                <a:spcPts val="0"/>
              </a:spcAft>
              <a:buClr>
                <a:schemeClr val="dk1"/>
              </a:buClr>
              <a:buSzPts val="1100"/>
              <a:buFont typeface="Helvetica Neue"/>
              <a:buChar char="●"/>
            </a:pPr>
            <a:r>
              <a:rPr lang="en" sz="1100" b="0" i="0" u="none" strike="noStrike" cap="none">
                <a:solidFill>
                  <a:schemeClr val="dk1"/>
                </a:solidFill>
                <a:latin typeface="Helvetica Neue"/>
                <a:ea typeface="Helvetica Neue"/>
                <a:cs typeface="Helvetica Neue"/>
                <a:sym typeface="Helvetica Neue"/>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Concatenated season dataframes, calculated inertias (model performance)</a:t>
            </a:r>
            <a:endParaRPr sz="1100" b="0" i="0" u="none" strike="noStrike" cap="none">
              <a:solidFill>
                <a:schemeClr val="dk1"/>
              </a:solidFill>
              <a:latin typeface="Helvetica Neue"/>
              <a:ea typeface="Helvetica Neue"/>
              <a:cs typeface="Helvetica Neue"/>
              <a:sym typeface="Helvetica Neue"/>
            </a:endParaRPr>
          </a:p>
          <a:p>
            <a:pPr marL="457200" marR="0" lvl="0" indent="-298450" algn="l" rtl="0">
              <a:lnSpc>
                <a:spcPct val="100000"/>
              </a:lnSpc>
              <a:spcBef>
                <a:spcPts val="0"/>
              </a:spcBef>
              <a:spcAft>
                <a:spcPts val="0"/>
              </a:spcAft>
              <a:buClr>
                <a:schemeClr val="dk1"/>
              </a:buClr>
              <a:buSzPts val="1100"/>
              <a:buFont typeface="Helvetica Neue"/>
              <a:buChar char="●"/>
            </a:pPr>
            <a:r>
              <a:rPr lang="en" sz="1100">
                <a:solidFill>
                  <a:schemeClr val="dk1"/>
                </a:solidFill>
                <a:latin typeface="Helvetica Neue"/>
                <a:ea typeface="Helvetica Neue"/>
                <a:cs typeface="Helvetica Neue"/>
                <a:sym typeface="Helvetica Neue"/>
              </a:rPr>
              <a:t>Cluster 0 and 4 contain the most users and total playing time</a:t>
            </a:r>
            <a:endParaRPr sz="1100">
              <a:solidFill>
                <a:schemeClr val="dk1"/>
              </a:solidFill>
              <a:latin typeface="Helvetica Neue"/>
              <a:ea typeface="Helvetica Neue"/>
              <a:cs typeface="Helvetica Neue"/>
              <a:sym typeface="Helvetica Neue"/>
            </a:endParaRPr>
          </a:p>
          <a:p>
            <a:pPr marL="457200" marR="0" lvl="0" indent="-298450" algn="l" rtl="0">
              <a:lnSpc>
                <a:spcPct val="100000"/>
              </a:lnSpc>
              <a:spcBef>
                <a:spcPts val="0"/>
              </a:spcBef>
              <a:spcAft>
                <a:spcPts val="0"/>
              </a:spcAft>
              <a:buClr>
                <a:schemeClr val="dk1"/>
              </a:buClr>
              <a:buSzPts val="1100"/>
              <a:buFont typeface="Helvetica Neue"/>
              <a:buChar char="●"/>
            </a:pPr>
            <a:r>
              <a:rPr lang="en" sz="1100">
                <a:solidFill>
                  <a:schemeClr val="dk1"/>
                </a:solidFill>
                <a:latin typeface="Helvetica Neue"/>
                <a:ea typeface="Helvetica Neue"/>
                <a:cs typeface="Helvetica Neue"/>
                <a:sym typeface="Helvetica Neue"/>
              </a:rPr>
              <a:t>Clusters 2 and 8 highlight a somewhat constant trend over the season, yet contain fewer users and playing time</a:t>
            </a:r>
            <a:endParaRPr sz="1100">
              <a:solidFill>
                <a:schemeClr val="dk1"/>
              </a:solidFill>
              <a:latin typeface="Helvetica Neue"/>
              <a:ea typeface="Helvetica Neue"/>
              <a:cs typeface="Helvetica Neue"/>
              <a:sym typeface="Helvetica Neue"/>
            </a:endParaRPr>
          </a:p>
          <a:p>
            <a:pPr marL="457200" marR="0" lvl="0" indent="-298450" algn="l" rtl="0">
              <a:lnSpc>
                <a:spcPct val="100000"/>
              </a:lnSpc>
              <a:spcBef>
                <a:spcPts val="0"/>
              </a:spcBef>
              <a:spcAft>
                <a:spcPts val="0"/>
              </a:spcAft>
              <a:buClr>
                <a:schemeClr val="dk1"/>
              </a:buClr>
              <a:buSzPts val="1100"/>
              <a:buFont typeface="Helvetica Neue"/>
              <a:buChar char="●"/>
            </a:pPr>
            <a:r>
              <a:rPr lang="en" sz="1100">
                <a:solidFill>
                  <a:schemeClr val="dk1"/>
                </a:solidFill>
                <a:latin typeface="Helvetica Neue"/>
                <a:ea typeface="Helvetica Neue"/>
                <a:cs typeface="Helvetica Neue"/>
                <a:sym typeface="Helvetica Neue"/>
              </a:rPr>
              <a:t>More complex questions we sought to address</a:t>
            </a:r>
            <a:r>
              <a:rPr lang="en" sz="1100" b="0" i="0" u="none" strike="noStrike" cap="none">
                <a:solidFill>
                  <a:schemeClr val="dk1"/>
                </a:solidFill>
                <a:latin typeface="Helvetica Neue"/>
                <a:ea typeface="Helvetica Neue"/>
                <a:cs typeface="Helvetica Neue"/>
                <a:sym typeface="Helvetica Neue"/>
              </a:rPr>
              <a:t>:</a:t>
            </a:r>
            <a:endParaRPr sz="1100">
              <a:solidFill>
                <a:schemeClr val="dk1"/>
              </a:solidFill>
              <a:latin typeface="Helvetica Neue"/>
              <a:ea typeface="Helvetica Neue"/>
              <a:cs typeface="Helvetica Neue"/>
              <a:sym typeface="Helvetica Neue"/>
            </a:endParaRPr>
          </a:p>
          <a:p>
            <a:pPr marL="914400" marR="0" lvl="1" indent="-298450" algn="l" rtl="0">
              <a:lnSpc>
                <a:spcPct val="100000"/>
              </a:lnSpc>
              <a:spcBef>
                <a:spcPts val="0"/>
              </a:spcBef>
              <a:spcAft>
                <a:spcPts val="0"/>
              </a:spcAft>
              <a:buClr>
                <a:schemeClr val="dk1"/>
              </a:buClr>
              <a:buSzPts val="1100"/>
              <a:buFont typeface="Helvetica Neue"/>
              <a:buChar char="○"/>
            </a:pPr>
            <a:r>
              <a:rPr lang="en" sz="1100">
                <a:solidFill>
                  <a:schemeClr val="dk1"/>
                </a:solidFill>
                <a:latin typeface="Helvetica Neue"/>
                <a:ea typeface="Helvetica Neue"/>
                <a:cs typeface="Helvetica Neue"/>
                <a:sym typeface="Helvetica Neue"/>
              </a:rPr>
              <a:t>Account for users who only played for a small portion of the season?</a:t>
            </a:r>
            <a:endParaRPr sz="1100">
              <a:solidFill>
                <a:schemeClr val="dk1"/>
              </a:solidFill>
              <a:latin typeface="Helvetica Neue"/>
              <a:ea typeface="Helvetica Neue"/>
              <a:cs typeface="Helvetica Neue"/>
              <a:sym typeface="Helvetica Neue"/>
            </a:endParaRPr>
          </a:p>
          <a:p>
            <a:pPr marL="914400" marR="0" lvl="1" indent="-298450" algn="l" rtl="0">
              <a:lnSpc>
                <a:spcPct val="100000"/>
              </a:lnSpc>
              <a:spcBef>
                <a:spcPts val="0"/>
              </a:spcBef>
              <a:spcAft>
                <a:spcPts val="0"/>
              </a:spcAft>
              <a:buClr>
                <a:schemeClr val="dk1"/>
              </a:buClr>
              <a:buSzPts val="1100"/>
              <a:buFont typeface="Helvetica Neue"/>
              <a:buChar char="○"/>
            </a:pPr>
            <a:r>
              <a:rPr lang="en" sz="1100">
                <a:solidFill>
                  <a:schemeClr val="dk1"/>
                </a:solidFill>
                <a:latin typeface="Helvetica Neue"/>
                <a:ea typeface="Helvetica Neue"/>
                <a:cs typeface="Helvetica Neue"/>
                <a:sym typeface="Helvetica Neue"/>
              </a:rPr>
              <a:t>Account for users who only played one season?</a:t>
            </a:r>
            <a:endParaRPr sz="1100">
              <a:solidFill>
                <a:schemeClr val="dk1"/>
              </a:solidFill>
              <a:latin typeface="Helvetica Neue"/>
              <a:ea typeface="Helvetica Neue"/>
              <a:cs typeface="Helvetica Neue"/>
              <a:sym typeface="Helvetica Neue"/>
            </a:endParaRPr>
          </a:p>
        </p:txBody>
      </p:sp>
      <p:sp>
        <p:nvSpPr>
          <p:cNvPr id="526" name="Google Shape;526;g1283e8cda75_0_56"/>
          <p:cNvSpPr txBox="1">
            <a:spLocks noGrp="1"/>
          </p:cNvSpPr>
          <p:nvPr>
            <p:ph type="sldNum" idx="12"/>
          </p:nvPr>
        </p:nvSpPr>
        <p:spPr>
          <a:xfrm>
            <a:off x="8483374" y="4840498"/>
            <a:ext cx="4959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
              <a:t>22</a:t>
            </a:fld>
            <a:endParaRPr/>
          </a:p>
        </p:txBody>
      </p:sp>
      <p:sp>
        <p:nvSpPr>
          <p:cNvPr id="527" name="Google Shape;527;g1283e8cda75_0_56"/>
          <p:cNvSpPr txBox="1"/>
          <p:nvPr/>
        </p:nvSpPr>
        <p:spPr>
          <a:xfrm>
            <a:off x="3267300" y="3936300"/>
            <a:ext cx="3400200" cy="431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800" b="1" i="0" u="none" strike="noStrike" cap="none">
                <a:solidFill>
                  <a:srgbClr val="000000"/>
                </a:solidFill>
                <a:latin typeface="Arial"/>
                <a:ea typeface="Arial"/>
                <a:cs typeface="Arial"/>
                <a:sym typeface="Arial"/>
              </a:rPr>
              <a:t>Clustering based on proportion of playing time for each day of the season</a:t>
            </a:r>
            <a:endParaRPr sz="800" b="1" i="0" u="none" strike="noStrike" cap="none">
              <a:solidFill>
                <a:srgbClr val="000000"/>
              </a:solidFill>
              <a:latin typeface="Arial"/>
              <a:ea typeface="Arial"/>
              <a:cs typeface="Arial"/>
              <a:sym typeface="Arial"/>
            </a:endParaRPr>
          </a:p>
        </p:txBody>
      </p:sp>
      <p:pic>
        <p:nvPicPr>
          <p:cNvPr id="528" name="Google Shape;528;g1283e8cda75_0_56"/>
          <p:cNvPicPr preferRelativeResize="0"/>
          <p:nvPr/>
        </p:nvPicPr>
        <p:blipFill>
          <a:blip r:embed="rId3">
            <a:alphaModFix/>
          </a:blip>
          <a:stretch>
            <a:fillRect/>
          </a:stretch>
        </p:blipFill>
        <p:spPr>
          <a:xfrm>
            <a:off x="3564275" y="1231550"/>
            <a:ext cx="2685429" cy="2594324"/>
          </a:xfrm>
          <a:prstGeom prst="rect">
            <a:avLst/>
          </a:prstGeom>
          <a:noFill/>
          <a:ln w="9525" cap="flat" cmpd="sng">
            <a:solidFill>
              <a:schemeClr val="dk2"/>
            </a:solidFill>
            <a:prstDash val="solid"/>
            <a:round/>
            <a:headEnd type="none" w="sm" len="sm"/>
            <a:tailEnd type="none" w="sm" len="sm"/>
          </a:ln>
        </p:spPr>
      </p:pic>
      <p:pic>
        <p:nvPicPr>
          <p:cNvPr id="529" name="Google Shape;529;g1283e8cda75_0_56"/>
          <p:cNvPicPr preferRelativeResize="0"/>
          <p:nvPr/>
        </p:nvPicPr>
        <p:blipFill>
          <a:blip r:embed="rId4">
            <a:alphaModFix/>
          </a:blip>
          <a:stretch>
            <a:fillRect/>
          </a:stretch>
        </p:blipFill>
        <p:spPr>
          <a:xfrm>
            <a:off x="6651426" y="1167638"/>
            <a:ext cx="2124276" cy="1404118"/>
          </a:xfrm>
          <a:prstGeom prst="rect">
            <a:avLst/>
          </a:prstGeom>
          <a:noFill/>
          <a:ln w="9525" cap="flat" cmpd="sng">
            <a:solidFill>
              <a:schemeClr val="dk2"/>
            </a:solidFill>
            <a:prstDash val="solid"/>
            <a:round/>
            <a:headEnd type="none" w="sm" len="sm"/>
            <a:tailEnd type="none" w="sm" len="sm"/>
          </a:ln>
        </p:spPr>
      </p:pic>
      <p:pic>
        <p:nvPicPr>
          <p:cNvPr id="530" name="Google Shape;530;g1283e8cda75_0_56"/>
          <p:cNvPicPr preferRelativeResize="0"/>
          <p:nvPr/>
        </p:nvPicPr>
        <p:blipFill>
          <a:blip r:embed="rId5">
            <a:alphaModFix/>
          </a:blip>
          <a:stretch>
            <a:fillRect/>
          </a:stretch>
        </p:blipFill>
        <p:spPr>
          <a:xfrm>
            <a:off x="6718150" y="2660250"/>
            <a:ext cx="1990819" cy="1404101"/>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g1271f81fba3_0_10"/>
          <p:cNvSpPr txBox="1">
            <a:spLocks noGrp="1"/>
          </p:cNvSpPr>
          <p:nvPr>
            <p:ph type="title"/>
          </p:nvPr>
        </p:nvSpPr>
        <p:spPr>
          <a:xfrm>
            <a:off x="295025" y="307850"/>
            <a:ext cx="8188200" cy="771300"/>
          </a:xfrm>
          <a:prstGeom prst="rect">
            <a:avLst/>
          </a:prstGeom>
          <a:noFill/>
          <a:ln>
            <a:noFill/>
          </a:ln>
        </p:spPr>
        <p:txBody>
          <a:bodyPr spcFirstLastPara="1" wrap="square" lIns="68575" tIns="68575" rIns="68575" bIns="68575" anchor="t" anchorCtr="0">
            <a:noAutofit/>
          </a:bodyPr>
          <a:lstStyle/>
          <a:p>
            <a:pPr marL="0" lvl="0" indent="0" algn="l" rtl="0">
              <a:lnSpc>
                <a:spcPct val="100000"/>
              </a:lnSpc>
              <a:spcBef>
                <a:spcPts val="0"/>
              </a:spcBef>
              <a:spcAft>
                <a:spcPts val="0"/>
              </a:spcAft>
              <a:buSzPts val="1800"/>
              <a:buNone/>
            </a:pPr>
            <a:r>
              <a:rPr lang="en"/>
              <a:t>Day of the Season Clustering - Consistent Seasonal Players</a:t>
            </a:r>
            <a:endParaRPr/>
          </a:p>
        </p:txBody>
      </p:sp>
      <p:cxnSp>
        <p:nvCxnSpPr>
          <p:cNvPr id="536" name="Google Shape;536;g1271f81fba3_0_10"/>
          <p:cNvCxnSpPr/>
          <p:nvPr/>
        </p:nvCxnSpPr>
        <p:spPr>
          <a:xfrm>
            <a:off x="382719" y="736869"/>
            <a:ext cx="8261400" cy="0"/>
          </a:xfrm>
          <a:prstGeom prst="straightConnector1">
            <a:avLst/>
          </a:prstGeom>
          <a:noFill/>
          <a:ln w="19050" cap="flat" cmpd="sng">
            <a:solidFill>
              <a:srgbClr val="000000"/>
            </a:solidFill>
            <a:prstDash val="solid"/>
            <a:miter lim="800000"/>
            <a:headEnd type="none" w="sm" len="sm"/>
            <a:tailEnd type="none" w="sm" len="sm"/>
          </a:ln>
        </p:spPr>
      </p:cxnSp>
      <p:sp>
        <p:nvSpPr>
          <p:cNvPr id="537" name="Google Shape;537;g1271f81fba3_0_10"/>
          <p:cNvSpPr txBox="1">
            <a:spLocks noGrp="1"/>
          </p:cNvSpPr>
          <p:nvPr>
            <p:ph type="sldNum" idx="12"/>
          </p:nvPr>
        </p:nvSpPr>
        <p:spPr>
          <a:xfrm>
            <a:off x="8483374" y="4840498"/>
            <a:ext cx="4959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
              <a:t>23</a:t>
            </a:fld>
            <a:endParaRPr/>
          </a:p>
        </p:txBody>
      </p:sp>
      <p:sp>
        <p:nvSpPr>
          <p:cNvPr id="538" name="Google Shape;538;g1271f81fba3_0_10"/>
          <p:cNvSpPr txBox="1"/>
          <p:nvPr/>
        </p:nvSpPr>
        <p:spPr>
          <a:xfrm>
            <a:off x="5498925" y="870188"/>
            <a:ext cx="3309900" cy="554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800" b="1" i="0" u="none" strike="noStrike" cap="none">
                <a:solidFill>
                  <a:srgbClr val="000000"/>
                </a:solidFill>
                <a:latin typeface="Arial"/>
                <a:ea typeface="Arial"/>
                <a:cs typeface="Arial"/>
                <a:sym typeface="Arial"/>
              </a:rPr>
              <a:t>Clustering based on proportion of playing time for each day of the season (only including </a:t>
            </a:r>
            <a:r>
              <a:rPr lang="en" sz="800" b="1"/>
              <a:t>users who played more than 15 days in a season)</a:t>
            </a:r>
            <a:endParaRPr sz="800" b="1" i="0" u="none" strike="noStrike" cap="none">
              <a:solidFill>
                <a:srgbClr val="000000"/>
              </a:solidFill>
              <a:latin typeface="Arial"/>
              <a:ea typeface="Arial"/>
              <a:cs typeface="Arial"/>
              <a:sym typeface="Arial"/>
            </a:endParaRPr>
          </a:p>
        </p:txBody>
      </p:sp>
      <p:pic>
        <p:nvPicPr>
          <p:cNvPr id="539" name="Google Shape;539;g1271f81fba3_0_10"/>
          <p:cNvPicPr preferRelativeResize="0"/>
          <p:nvPr/>
        </p:nvPicPr>
        <p:blipFill rotWithShape="1">
          <a:blip r:embed="rId3">
            <a:alphaModFix/>
          </a:blip>
          <a:srcRect l="2210" t="2238" r="2931"/>
          <a:stretch/>
        </p:blipFill>
        <p:spPr>
          <a:xfrm>
            <a:off x="5550900" y="1528075"/>
            <a:ext cx="3234425" cy="3233450"/>
          </a:xfrm>
          <a:prstGeom prst="rect">
            <a:avLst/>
          </a:prstGeom>
          <a:noFill/>
          <a:ln>
            <a:noFill/>
          </a:ln>
        </p:spPr>
      </p:pic>
      <p:pic>
        <p:nvPicPr>
          <p:cNvPr id="540" name="Google Shape;540;g1271f81fba3_0_10"/>
          <p:cNvPicPr preferRelativeResize="0"/>
          <p:nvPr/>
        </p:nvPicPr>
        <p:blipFill rotWithShape="1">
          <a:blip r:embed="rId4">
            <a:alphaModFix/>
          </a:blip>
          <a:srcRect t="1078" r="9140"/>
          <a:stretch/>
        </p:blipFill>
        <p:spPr>
          <a:xfrm>
            <a:off x="2669025" y="902475"/>
            <a:ext cx="2806399" cy="1802200"/>
          </a:xfrm>
          <a:prstGeom prst="rect">
            <a:avLst/>
          </a:prstGeom>
          <a:noFill/>
          <a:ln>
            <a:noFill/>
          </a:ln>
        </p:spPr>
      </p:pic>
      <p:sp>
        <p:nvSpPr>
          <p:cNvPr id="541" name="Google Shape;541;g1271f81fba3_0_10"/>
          <p:cNvSpPr txBox="1"/>
          <p:nvPr/>
        </p:nvSpPr>
        <p:spPr>
          <a:xfrm>
            <a:off x="179550" y="1017150"/>
            <a:ext cx="2534400" cy="3232500"/>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SzPts val="1100"/>
              <a:buChar char="●"/>
            </a:pPr>
            <a:r>
              <a:rPr lang="en" sz="1100">
                <a:solidFill>
                  <a:schemeClr val="dk1"/>
                </a:solidFill>
                <a:latin typeface="Helvetica Neue"/>
                <a:ea typeface="Helvetica Neue"/>
                <a:cs typeface="Helvetica Neue"/>
                <a:sym typeface="Helvetica Neue"/>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Dropped users that played &lt; 15 d</a:t>
            </a:r>
            <a:r>
              <a:rPr lang="en" sz="1100">
                <a:solidFill>
                  <a:schemeClr val="dk1"/>
                </a:solidFill>
                <a:latin typeface="Helvetica Neue"/>
                <a:ea typeface="Helvetica Neue"/>
                <a:cs typeface="Helvetica Neue"/>
                <a:sym typeface="Helvetica Neue"/>
              </a:rPr>
              <a:t>ays in a season</a:t>
            </a:r>
            <a:endParaRPr sz="1100">
              <a:solidFill>
                <a:schemeClr val="dk1"/>
              </a:solidFill>
              <a:latin typeface="Helvetica Neue"/>
              <a:ea typeface="Helvetica Neue"/>
              <a:cs typeface="Helvetica Neue"/>
              <a:sym typeface="Helvetica Neue"/>
            </a:endParaRPr>
          </a:p>
          <a:p>
            <a:pPr marL="457200" lvl="0" indent="-298450" algn="l" rtl="0">
              <a:spcBef>
                <a:spcPts val="0"/>
              </a:spcBef>
              <a:spcAft>
                <a:spcPts val="0"/>
              </a:spcAft>
              <a:buClr>
                <a:schemeClr val="dk1"/>
              </a:buClr>
              <a:buSzPts val="1100"/>
              <a:buFont typeface="Helvetica Neue"/>
              <a:buChar char="●"/>
            </a:pPr>
            <a:r>
              <a:rPr lang="en" sz="1100">
                <a:solidFill>
                  <a:schemeClr val="dk1"/>
                </a:solidFill>
                <a:latin typeface="Helvetica Neue"/>
                <a:ea typeface="Helvetica Neue"/>
                <a:cs typeface="Helvetica Neue"/>
                <a:sym typeface="Helvetica Neue"/>
              </a:rPr>
              <a:t>Cluster 2,4,6 show players play more as the season progresses. Cluster 4 logs the most hours per user</a:t>
            </a:r>
            <a:endParaRPr sz="1100">
              <a:solidFill>
                <a:schemeClr val="dk1"/>
              </a:solidFill>
              <a:latin typeface="Helvetica Neue"/>
              <a:ea typeface="Helvetica Neue"/>
              <a:cs typeface="Helvetica Neue"/>
              <a:sym typeface="Helvetica Neue"/>
            </a:endParaRPr>
          </a:p>
          <a:p>
            <a:pPr marL="457200" lvl="0" indent="-298450" algn="l" rtl="0">
              <a:spcBef>
                <a:spcPts val="0"/>
              </a:spcBef>
              <a:spcAft>
                <a:spcPts val="0"/>
              </a:spcAft>
              <a:buClr>
                <a:schemeClr val="dk1"/>
              </a:buClr>
              <a:buSzPts val="1100"/>
              <a:buFont typeface="Helvetica Neue"/>
              <a:buChar char="●"/>
            </a:pPr>
            <a:r>
              <a:rPr lang="en" sz="1100">
                <a:solidFill>
                  <a:schemeClr val="dk1"/>
                </a:solidFill>
                <a:latin typeface="Helvetica Neue"/>
                <a:ea typeface="Helvetica Neue"/>
                <a:cs typeface="Helvetica Neue"/>
                <a:sym typeface="Helvetica Neue"/>
              </a:rPr>
              <a:t>Cluster 5, 7 show a significant number of users logging more hours at the start of a season</a:t>
            </a:r>
            <a:endParaRPr sz="1100">
              <a:solidFill>
                <a:schemeClr val="dk1"/>
              </a:solidFill>
              <a:latin typeface="Helvetica Neue"/>
              <a:ea typeface="Helvetica Neue"/>
              <a:cs typeface="Helvetica Neue"/>
              <a:sym typeface="Helvetica Neue"/>
            </a:endParaRPr>
          </a:p>
          <a:p>
            <a:pPr marL="457200" lvl="0" indent="-298450" algn="l" rtl="0">
              <a:spcBef>
                <a:spcPts val="0"/>
              </a:spcBef>
              <a:spcAft>
                <a:spcPts val="0"/>
              </a:spcAft>
              <a:buClr>
                <a:schemeClr val="dk1"/>
              </a:buClr>
              <a:buSzPts val="1100"/>
              <a:buFont typeface="Helvetica Neue"/>
              <a:buChar char="●"/>
            </a:pPr>
            <a:r>
              <a:rPr lang="en" sz="1100">
                <a:solidFill>
                  <a:schemeClr val="dk1"/>
                </a:solidFill>
                <a:latin typeface="Helvetica Neue"/>
                <a:ea typeface="Helvetica Neue"/>
                <a:cs typeface="Helvetica Neue"/>
                <a:sym typeface="Helvetica Neue"/>
              </a:rPr>
              <a:t>Cluster 8 show players who steeply peak in the middle of a season, but lower average hours</a:t>
            </a:r>
            <a:endParaRPr sz="1100">
              <a:solidFill>
                <a:schemeClr val="dk1"/>
              </a:solidFill>
              <a:latin typeface="Helvetica Neue"/>
              <a:ea typeface="Helvetica Neue"/>
              <a:cs typeface="Helvetica Neue"/>
              <a:sym typeface="Helvetica Neue"/>
            </a:endParaRPr>
          </a:p>
          <a:p>
            <a:pPr marL="457200" lvl="0" indent="-298450" algn="l" rtl="0">
              <a:spcBef>
                <a:spcPts val="0"/>
              </a:spcBef>
              <a:spcAft>
                <a:spcPts val="0"/>
              </a:spcAft>
              <a:buClr>
                <a:schemeClr val="dk1"/>
              </a:buClr>
              <a:buSzPts val="1100"/>
              <a:buFont typeface="Helvetica Neue"/>
              <a:buChar char="●"/>
            </a:pPr>
            <a:r>
              <a:rPr lang="en" sz="1100" b="1">
                <a:solidFill>
                  <a:schemeClr val="dk1"/>
                </a:solidFill>
                <a:latin typeface="Helvetica Neue"/>
                <a:ea typeface="Helvetica Neue"/>
                <a:cs typeface="Helvetica Neue"/>
                <a:sym typeface="Helvetica Neue"/>
              </a:rPr>
              <a:t>Most seasonally retained players (Cluster 4) increase their playtime across a season. </a:t>
            </a:r>
            <a:endParaRPr sz="1100" b="1">
              <a:solidFill>
                <a:schemeClr val="dk1"/>
              </a:solidFill>
              <a:latin typeface="Helvetica Neue"/>
              <a:ea typeface="Helvetica Neue"/>
              <a:cs typeface="Helvetica Neue"/>
              <a:sym typeface="Helvetica Neue"/>
            </a:endParaRPr>
          </a:p>
        </p:txBody>
      </p:sp>
      <p:pic>
        <p:nvPicPr>
          <p:cNvPr id="542" name="Google Shape;542;g1271f81fba3_0_10"/>
          <p:cNvPicPr preferRelativeResize="0"/>
          <p:nvPr/>
        </p:nvPicPr>
        <p:blipFill rotWithShape="1">
          <a:blip r:embed="rId5">
            <a:alphaModFix/>
          </a:blip>
          <a:srcRect r="6156"/>
          <a:stretch/>
        </p:blipFill>
        <p:spPr>
          <a:xfrm>
            <a:off x="2773165" y="2758325"/>
            <a:ext cx="2702259" cy="18021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g1271f81fba3_0_19"/>
          <p:cNvSpPr txBox="1">
            <a:spLocks noGrp="1"/>
          </p:cNvSpPr>
          <p:nvPr>
            <p:ph type="title"/>
          </p:nvPr>
        </p:nvSpPr>
        <p:spPr>
          <a:xfrm>
            <a:off x="295025" y="307850"/>
            <a:ext cx="8188200" cy="771300"/>
          </a:xfrm>
          <a:prstGeom prst="rect">
            <a:avLst/>
          </a:prstGeom>
          <a:noFill/>
          <a:ln>
            <a:noFill/>
          </a:ln>
        </p:spPr>
        <p:txBody>
          <a:bodyPr spcFirstLastPara="1" wrap="square" lIns="68575" tIns="68575" rIns="68575" bIns="68575" anchor="t" anchorCtr="0">
            <a:noAutofit/>
          </a:bodyPr>
          <a:lstStyle/>
          <a:p>
            <a:pPr marL="0" lvl="0" indent="0" algn="l" rtl="0">
              <a:lnSpc>
                <a:spcPct val="100000"/>
              </a:lnSpc>
              <a:spcBef>
                <a:spcPts val="0"/>
              </a:spcBef>
              <a:spcAft>
                <a:spcPts val="0"/>
              </a:spcAft>
              <a:buSzPts val="1800"/>
              <a:buNone/>
            </a:pPr>
            <a:r>
              <a:rPr lang="en"/>
              <a:t>Day of the Season Clustering - Consistent Year-Round Players</a:t>
            </a:r>
            <a:endParaRPr/>
          </a:p>
        </p:txBody>
      </p:sp>
      <p:cxnSp>
        <p:nvCxnSpPr>
          <p:cNvPr id="548" name="Google Shape;548;g1271f81fba3_0_19"/>
          <p:cNvCxnSpPr/>
          <p:nvPr/>
        </p:nvCxnSpPr>
        <p:spPr>
          <a:xfrm>
            <a:off x="382719" y="736869"/>
            <a:ext cx="8261400" cy="0"/>
          </a:xfrm>
          <a:prstGeom prst="straightConnector1">
            <a:avLst/>
          </a:prstGeom>
          <a:noFill/>
          <a:ln w="19050" cap="flat" cmpd="sng">
            <a:solidFill>
              <a:srgbClr val="000000"/>
            </a:solidFill>
            <a:prstDash val="solid"/>
            <a:miter lim="800000"/>
            <a:headEnd type="none" w="sm" len="sm"/>
            <a:tailEnd type="none" w="sm" len="sm"/>
          </a:ln>
        </p:spPr>
      </p:cxnSp>
      <p:sp>
        <p:nvSpPr>
          <p:cNvPr id="549" name="Google Shape;549;g1271f81fba3_0_19"/>
          <p:cNvSpPr txBox="1"/>
          <p:nvPr/>
        </p:nvSpPr>
        <p:spPr>
          <a:xfrm>
            <a:off x="382725" y="970900"/>
            <a:ext cx="2664600" cy="3527100"/>
          </a:xfrm>
          <a:prstGeom prst="rect">
            <a:avLst/>
          </a:prstGeom>
          <a:noFill/>
          <a:ln>
            <a:noFill/>
          </a:ln>
        </p:spPr>
        <p:txBody>
          <a:bodyPr spcFirstLastPara="1" wrap="square" lIns="91425" tIns="91425" rIns="91425" bIns="91425" anchor="t" anchorCtr="0">
            <a:noAutofit/>
          </a:bodyPr>
          <a:lstStyle/>
          <a:p>
            <a:pPr marL="457200" lvl="0" indent="-311150" algn="l" rtl="0">
              <a:spcBef>
                <a:spcPts val="0"/>
              </a:spcBef>
              <a:spcAft>
                <a:spcPts val="0"/>
              </a:spcAft>
              <a:buClr>
                <a:schemeClr val="dk1"/>
              </a:buClr>
              <a:buSzPts val="1300"/>
              <a:buFont typeface="Helvetica Neue"/>
              <a:buChar char="●"/>
            </a:pPr>
            <a:r>
              <a:rPr lang="en" sz="1100">
                <a:solidFill>
                  <a:schemeClr val="dk1"/>
                </a:solidFill>
                <a:latin typeface="Helvetica Neue"/>
                <a:ea typeface="Helvetica Neue"/>
                <a:cs typeface="Helvetica Neue"/>
                <a:sym typeface="Helvetica Neue"/>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
                  </a:ext>
                </a:extLst>
              </a:rPr>
              <a:t>Dropped users that played &lt; 180 d</a:t>
            </a:r>
            <a:r>
              <a:rPr lang="en" sz="1100">
                <a:solidFill>
                  <a:schemeClr val="dk1"/>
                </a:solidFill>
                <a:latin typeface="Helvetica Neue"/>
                <a:ea typeface="Helvetica Neue"/>
                <a:cs typeface="Helvetica Neue"/>
                <a:sym typeface="Helvetica Neue"/>
              </a:rPr>
              <a:t>ays</a:t>
            </a:r>
            <a:endParaRPr sz="1100">
              <a:solidFill>
                <a:schemeClr val="dk1"/>
              </a:solidFill>
              <a:latin typeface="Helvetica Neue"/>
              <a:ea typeface="Helvetica Neue"/>
              <a:cs typeface="Helvetica Neue"/>
              <a:sym typeface="Helvetica Neue"/>
            </a:endParaRPr>
          </a:p>
          <a:p>
            <a:pPr marL="914400" lvl="1" indent="-298450" algn="l" rtl="0">
              <a:spcBef>
                <a:spcPts val="0"/>
              </a:spcBef>
              <a:spcAft>
                <a:spcPts val="0"/>
              </a:spcAft>
              <a:buClr>
                <a:schemeClr val="dk1"/>
              </a:buClr>
              <a:buSzPts val="1100"/>
              <a:buFont typeface="Helvetica Neue"/>
              <a:buChar char="○"/>
            </a:pPr>
            <a:r>
              <a:rPr lang="en" sz="1100">
                <a:solidFill>
                  <a:schemeClr val="dk1"/>
                </a:solidFill>
                <a:latin typeface="Helvetica Neue"/>
                <a:ea typeface="Helvetica Neue"/>
                <a:cs typeface="Helvetica Neue"/>
                <a:sym typeface="Helvetica Neue"/>
              </a:rPr>
              <a:t>Surprisingly large subset of users given the large constraint</a:t>
            </a:r>
            <a:endParaRPr sz="1100">
              <a:solidFill>
                <a:schemeClr val="dk1"/>
              </a:solidFill>
              <a:latin typeface="Helvetica Neue"/>
              <a:ea typeface="Helvetica Neue"/>
              <a:cs typeface="Helvetica Neue"/>
              <a:sym typeface="Helvetica Neue"/>
            </a:endParaRPr>
          </a:p>
          <a:p>
            <a:pPr marL="457200" lvl="0" indent="-298450" algn="l" rtl="0">
              <a:spcBef>
                <a:spcPts val="0"/>
              </a:spcBef>
              <a:spcAft>
                <a:spcPts val="0"/>
              </a:spcAft>
              <a:buClr>
                <a:schemeClr val="dk1"/>
              </a:buClr>
              <a:buSzPts val="1100"/>
              <a:buFont typeface="Helvetica Neue"/>
              <a:buChar char="●"/>
            </a:pPr>
            <a:r>
              <a:rPr lang="en" sz="1100">
                <a:solidFill>
                  <a:schemeClr val="dk1"/>
                </a:solidFill>
                <a:latin typeface="Helvetica Neue"/>
                <a:ea typeface="Helvetica Neue"/>
                <a:cs typeface="Helvetica Neue"/>
                <a:sym typeface="Helvetica Neue"/>
              </a:rPr>
              <a:t>Clusters 0, 8 show increase as season progresses, but lower average hours</a:t>
            </a:r>
            <a:endParaRPr sz="1100">
              <a:solidFill>
                <a:schemeClr val="dk1"/>
              </a:solidFill>
              <a:latin typeface="Helvetica Neue"/>
              <a:ea typeface="Helvetica Neue"/>
              <a:cs typeface="Helvetica Neue"/>
              <a:sym typeface="Helvetica Neue"/>
            </a:endParaRPr>
          </a:p>
          <a:p>
            <a:pPr marL="457200" lvl="0" indent="-298450" algn="l" rtl="0">
              <a:spcBef>
                <a:spcPts val="0"/>
              </a:spcBef>
              <a:spcAft>
                <a:spcPts val="0"/>
              </a:spcAft>
              <a:buClr>
                <a:schemeClr val="dk1"/>
              </a:buClr>
              <a:buSzPts val="1100"/>
              <a:buFont typeface="Helvetica Neue"/>
              <a:buChar char="●"/>
            </a:pPr>
            <a:r>
              <a:rPr lang="en" sz="1100">
                <a:solidFill>
                  <a:schemeClr val="dk1"/>
                </a:solidFill>
                <a:latin typeface="Helvetica Neue"/>
                <a:ea typeface="Helvetica Neue"/>
                <a:cs typeface="Helvetica Neue"/>
                <a:sym typeface="Helvetica Neue"/>
              </a:rPr>
              <a:t>Cluster 3 and 7 log many hours per user but decline over the season</a:t>
            </a:r>
            <a:endParaRPr sz="1100">
              <a:solidFill>
                <a:schemeClr val="dk1"/>
              </a:solidFill>
              <a:latin typeface="Helvetica Neue"/>
              <a:ea typeface="Helvetica Neue"/>
              <a:cs typeface="Helvetica Neue"/>
              <a:sym typeface="Helvetica Neue"/>
            </a:endParaRPr>
          </a:p>
          <a:p>
            <a:pPr marL="457200" lvl="0" indent="-298450" algn="l" rtl="0">
              <a:spcBef>
                <a:spcPts val="0"/>
              </a:spcBef>
              <a:spcAft>
                <a:spcPts val="0"/>
              </a:spcAft>
              <a:buClr>
                <a:schemeClr val="dk1"/>
              </a:buClr>
              <a:buSzPts val="1100"/>
              <a:buFont typeface="Helvetica Neue"/>
              <a:buChar char="●"/>
            </a:pPr>
            <a:r>
              <a:rPr lang="en" sz="1100">
                <a:solidFill>
                  <a:schemeClr val="dk1"/>
                </a:solidFill>
                <a:latin typeface="Helvetica Neue"/>
                <a:ea typeface="Helvetica Neue"/>
                <a:cs typeface="Helvetica Neue"/>
                <a:sym typeface="Helvetica Neue"/>
              </a:rPr>
              <a:t>Clusters 1 and 6 peak in the middle of the season</a:t>
            </a:r>
            <a:endParaRPr sz="1100">
              <a:solidFill>
                <a:schemeClr val="dk1"/>
              </a:solidFill>
              <a:latin typeface="Helvetica Neue"/>
              <a:ea typeface="Helvetica Neue"/>
              <a:cs typeface="Helvetica Neue"/>
              <a:sym typeface="Helvetica Neue"/>
            </a:endParaRPr>
          </a:p>
          <a:p>
            <a:pPr marL="457200" lvl="0" indent="-298450" algn="l" rtl="0">
              <a:spcBef>
                <a:spcPts val="0"/>
              </a:spcBef>
              <a:spcAft>
                <a:spcPts val="0"/>
              </a:spcAft>
              <a:buClr>
                <a:schemeClr val="dk1"/>
              </a:buClr>
              <a:buSzPts val="1100"/>
              <a:buFont typeface="Helvetica Neue"/>
              <a:buChar char="●"/>
            </a:pPr>
            <a:r>
              <a:rPr lang="en" sz="1100" b="1">
                <a:solidFill>
                  <a:schemeClr val="dk1"/>
                </a:solidFill>
                <a:latin typeface="Helvetica Neue"/>
                <a:ea typeface="Helvetica Neue"/>
                <a:cs typeface="Helvetica Neue"/>
                <a:sym typeface="Helvetica Neue"/>
              </a:rPr>
              <a:t>The most consistent and active players play the most in the first 10 days</a:t>
            </a:r>
            <a:endParaRPr sz="1100" b="1">
              <a:solidFill>
                <a:schemeClr val="dk1"/>
              </a:solidFill>
              <a:latin typeface="Helvetica Neue"/>
              <a:ea typeface="Helvetica Neue"/>
              <a:cs typeface="Helvetica Neue"/>
              <a:sym typeface="Helvetica Neue"/>
            </a:endParaRPr>
          </a:p>
          <a:p>
            <a:pPr marL="457200" lvl="0" indent="-298450" algn="l" rtl="0">
              <a:spcBef>
                <a:spcPts val="0"/>
              </a:spcBef>
              <a:spcAft>
                <a:spcPts val="0"/>
              </a:spcAft>
              <a:buClr>
                <a:schemeClr val="dk1"/>
              </a:buClr>
              <a:buSzPts val="1100"/>
              <a:buFont typeface="Helvetica Neue"/>
              <a:buChar char="●"/>
            </a:pPr>
            <a:r>
              <a:rPr lang="en" sz="1100" b="1">
                <a:solidFill>
                  <a:schemeClr val="dk1"/>
                </a:solidFill>
                <a:latin typeface="Helvetica Neue"/>
                <a:ea typeface="Helvetica Neue"/>
                <a:cs typeface="Helvetica Neue"/>
                <a:sym typeface="Helvetica Neue"/>
              </a:rPr>
              <a:t>The most consistent but less active players play more near the end. </a:t>
            </a:r>
            <a:endParaRPr sz="1100" b="1">
              <a:solidFill>
                <a:schemeClr val="dk1"/>
              </a:solidFill>
              <a:latin typeface="Helvetica Neue"/>
              <a:ea typeface="Helvetica Neue"/>
              <a:cs typeface="Helvetica Neue"/>
              <a:sym typeface="Helvetica Neue"/>
            </a:endParaRPr>
          </a:p>
        </p:txBody>
      </p:sp>
      <p:sp>
        <p:nvSpPr>
          <p:cNvPr id="550" name="Google Shape;550;g1271f81fba3_0_19"/>
          <p:cNvSpPr txBox="1">
            <a:spLocks noGrp="1"/>
          </p:cNvSpPr>
          <p:nvPr>
            <p:ph type="sldNum" idx="12"/>
          </p:nvPr>
        </p:nvSpPr>
        <p:spPr>
          <a:xfrm>
            <a:off x="8483374" y="4840498"/>
            <a:ext cx="4959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
              <a:t>24</a:t>
            </a:fld>
            <a:endParaRPr/>
          </a:p>
        </p:txBody>
      </p:sp>
      <p:sp>
        <p:nvSpPr>
          <p:cNvPr id="551" name="Google Shape;551;g1271f81fba3_0_19"/>
          <p:cNvSpPr txBox="1"/>
          <p:nvPr/>
        </p:nvSpPr>
        <p:spPr>
          <a:xfrm>
            <a:off x="5478536" y="995200"/>
            <a:ext cx="3110100" cy="554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800" b="1" i="0" u="none" strike="noStrike" cap="none">
                <a:solidFill>
                  <a:srgbClr val="000000"/>
                </a:solidFill>
                <a:latin typeface="Arial"/>
                <a:ea typeface="Arial"/>
                <a:cs typeface="Arial"/>
                <a:sym typeface="Arial"/>
              </a:rPr>
              <a:t>Clustering based on proportion of playing time for each day of the season (only including </a:t>
            </a:r>
            <a:r>
              <a:rPr lang="en" sz="800" b="1"/>
              <a:t>users who played more than 180 days in a year)</a:t>
            </a:r>
            <a:endParaRPr sz="800" b="1" i="0" u="none" strike="noStrike" cap="none">
              <a:solidFill>
                <a:srgbClr val="000000"/>
              </a:solidFill>
              <a:latin typeface="Arial"/>
              <a:ea typeface="Arial"/>
              <a:cs typeface="Arial"/>
              <a:sym typeface="Arial"/>
            </a:endParaRPr>
          </a:p>
        </p:txBody>
      </p:sp>
      <p:pic>
        <p:nvPicPr>
          <p:cNvPr id="552" name="Google Shape;552;g1271f81fba3_0_19"/>
          <p:cNvPicPr preferRelativeResize="0"/>
          <p:nvPr/>
        </p:nvPicPr>
        <p:blipFill>
          <a:blip r:embed="rId3">
            <a:alphaModFix/>
          </a:blip>
          <a:stretch>
            <a:fillRect/>
          </a:stretch>
        </p:blipFill>
        <p:spPr>
          <a:xfrm>
            <a:off x="2971931" y="995200"/>
            <a:ext cx="2405345" cy="1598950"/>
          </a:xfrm>
          <a:prstGeom prst="rect">
            <a:avLst/>
          </a:prstGeom>
          <a:noFill/>
          <a:ln>
            <a:noFill/>
          </a:ln>
        </p:spPr>
      </p:pic>
      <p:pic>
        <p:nvPicPr>
          <p:cNvPr id="553" name="Google Shape;553;g1271f81fba3_0_19"/>
          <p:cNvPicPr preferRelativeResize="0"/>
          <p:nvPr/>
        </p:nvPicPr>
        <p:blipFill rotWithShape="1">
          <a:blip r:embed="rId4">
            <a:alphaModFix/>
          </a:blip>
          <a:srcRect t="862"/>
          <a:stretch/>
        </p:blipFill>
        <p:spPr>
          <a:xfrm>
            <a:off x="5450650" y="1645612"/>
            <a:ext cx="3165875" cy="2960638"/>
          </a:xfrm>
          <a:prstGeom prst="rect">
            <a:avLst/>
          </a:prstGeom>
          <a:noFill/>
          <a:ln>
            <a:noFill/>
          </a:ln>
        </p:spPr>
      </p:pic>
      <p:pic>
        <p:nvPicPr>
          <p:cNvPr id="554" name="Google Shape;554;g1271f81fba3_0_19"/>
          <p:cNvPicPr preferRelativeResize="0"/>
          <p:nvPr/>
        </p:nvPicPr>
        <p:blipFill>
          <a:blip r:embed="rId5">
            <a:alphaModFix/>
          </a:blip>
          <a:stretch>
            <a:fillRect/>
          </a:stretch>
        </p:blipFill>
        <p:spPr>
          <a:xfrm>
            <a:off x="2971926" y="2735475"/>
            <a:ext cx="2616774" cy="17625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58"/>
        <p:cNvGrpSpPr/>
        <p:nvPr/>
      </p:nvGrpSpPr>
      <p:grpSpPr>
        <a:xfrm>
          <a:off x="0" y="0"/>
          <a:ext cx="0" cy="0"/>
          <a:chOff x="0" y="0"/>
          <a:chExt cx="0" cy="0"/>
        </a:xfrm>
      </p:grpSpPr>
      <p:sp>
        <p:nvSpPr>
          <p:cNvPr id="559" name="Google Shape;559;g1283e8cda75_0_65"/>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a:solidFill>
                  <a:schemeClr val="lt1"/>
                </a:solidFill>
              </a:rPr>
              <a:t>Purchase Data Analysis</a:t>
            </a:r>
            <a:endParaRPr>
              <a:solidFill>
                <a:schemeClr val="lt1"/>
              </a:solidFill>
            </a:endParaRPr>
          </a:p>
        </p:txBody>
      </p:sp>
      <p:sp>
        <p:nvSpPr>
          <p:cNvPr id="560" name="Google Shape;560;g1283e8cda75_0_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gf3e5b77113_0_69"/>
          <p:cNvSpPr txBox="1">
            <a:spLocks noGrp="1"/>
          </p:cNvSpPr>
          <p:nvPr>
            <p:ph type="title"/>
          </p:nvPr>
        </p:nvSpPr>
        <p:spPr>
          <a:xfrm>
            <a:off x="295025" y="307850"/>
            <a:ext cx="8188200" cy="771300"/>
          </a:xfrm>
          <a:prstGeom prst="rect">
            <a:avLst/>
          </a:prstGeom>
          <a:noFill/>
          <a:ln>
            <a:noFill/>
          </a:ln>
        </p:spPr>
        <p:txBody>
          <a:bodyPr spcFirstLastPara="1" wrap="square" lIns="68575" tIns="68575" rIns="68575" bIns="68575" anchor="t" anchorCtr="0">
            <a:noAutofit/>
          </a:bodyPr>
          <a:lstStyle/>
          <a:p>
            <a:pPr marL="0" lvl="0" indent="0" algn="l" rtl="0">
              <a:lnSpc>
                <a:spcPct val="100000"/>
              </a:lnSpc>
              <a:spcBef>
                <a:spcPts val="0"/>
              </a:spcBef>
              <a:spcAft>
                <a:spcPts val="0"/>
              </a:spcAft>
              <a:buSzPts val="1800"/>
              <a:buNone/>
            </a:pPr>
            <a:r>
              <a:rPr lang="en"/>
              <a:t>Descriptive Stats for Season Purchases from 2019 to 2022</a:t>
            </a:r>
            <a:endParaRPr/>
          </a:p>
        </p:txBody>
      </p:sp>
      <p:cxnSp>
        <p:nvCxnSpPr>
          <p:cNvPr id="566" name="Google Shape;566;gf3e5b77113_0_69"/>
          <p:cNvCxnSpPr/>
          <p:nvPr/>
        </p:nvCxnSpPr>
        <p:spPr>
          <a:xfrm>
            <a:off x="382719" y="736869"/>
            <a:ext cx="8261400" cy="0"/>
          </a:xfrm>
          <a:prstGeom prst="straightConnector1">
            <a:avLst/>
          </a:prstGeom>
          <a:noFill/>
          <a:ln w="19050" cap="flat" cmpd="sng">
            <a:solidFill>
              <a:srgbClr val="000000"/>
            </a:solidFill>
            <a:prstDash val="solid"/>
            <a:miter lim="800000"/>
            <a:headEnd type="none" w="sm" len="sm"/>
            <a:tailEnd type="none" w="sm" len="sm"/>
          </a:ln>
        </p:spPr>
      </p:cxnSp>
      <p:sp>
        <p:nvSpPr>
          <p:cNvPr id="567" name="Google Shape;567;gf3e5b77113_0_69"/>
          <p:cNvSpPr txBox="1"/>
          <p:nvPr/>
        </p:nvSpPr>
        <p:spPr>
          <a:xfrm>
            <a:off x="295025" y="945450"/>
            <a:ext cx="3619500" cy="3650700"/>
          </a:xfrm>
          <a:prstGeom prst="rect">
            <a:avLst/>
          </a:prstGeom>
          <a:noFill/>
          <a:ln>
            <a:noFill/>
          </a:ln>
        </p:spPr>
        <p:txBody>
          <a:bodyPr spcFirstLastPara="1" wrap="square" lIns="91425" tIns="91425" rIns="91425" bIns="91425" anchor="t" anchorCtr="0">
            <a:noAutofit/>
          </a:bodyPr>
          <a:lstStyle/>
          <a:p>
            <a:pPr marL="457200" marR="0" lvl="0" indent="-323850" algn="l" rtl="0">
              <a:lnSpc>
                <a:spcPct val="100000"/>
              </a:lnSpc>
              <a:spcBef>
                <a:spcPts val="0"/>
              </a:spcBef>
              <a:spcAft>
                <a:spcPts val="0"/>
              </a:spcAft>
              <a:buClr>
                <a:schemeClr val="dk1"/>
              </a:buClr>
              <a:buSzPts val="1500"/>
              <a:buFont typeface="Helvetica Neue"/>
              <a:buChar char="●"/>
            </a:pPr>
            <a:r>
              <a:rPr lang="en" sz="1500" b="0" i="0" u="none" strike="noStrike" cap="none">
                <a:solidFill>
                  <a:schemeClr val="dk1"/>
                </a:solidFill>
                <a:latin typeface="Helvetica Neue"/>
                <a:ea typeface="Helvetica Neue"/>
                <a:cs typeface="Helvetica Neue"/>
                <a:sym typeface="Helvetica Neue"/>
              </a:rPr>
              <a:t>Just after the extra RAM was added to our Virtual Machines, we were able to analyze all of the player purchases data by season from 2019 to 2022.</a:t>
            </a:r>
            <a:endParaRPr sz="1500" b="0" i="0" u="none" strike="noStrike" cap="none">
              <a:solidFill>
                <a:schemeClr val="dk1"/>
              </a:solidFill>
              <a:latin typeface="Helvetica Neue"/>
              <a:ea typeface="Helvetica Neue"/>
              <a:cs typeface="Helvetica Neue"/>
              <a:sym typeface="Helvetica Neue"/>
            </a:endParaRPr>
          </a:p>
          <a:p>
            <a:pPr marL="457200" marR="0" lvl="0" indent="-323850" algn="l" rtl="0">
              <a:lnSpc>
                <a:spcPct val="100000"/>
              </a:lnSpc>
              <a:spcBef>
                <a:spcPts val="0"/>
              </a:spcBef>
              <a:spcAft>
                <a:spcPts val="0"/>
              </a:spcAft>
              <a:buClr>
                <a:schemeClr val="dk1"/>
              </a:buClr>
              <a:buSzPts val="1500"/>
              <a:buFont typeface="Helvetica Neue"/>
              <a:buChar char="●"/>
            </a:pPr>
            <a:r>
              <a:rPr lang="en" sz="1500">
                <a:solidFill>
                  <a:schemeClr val="dk1"/>
                </a:solidFill>
                <a:latin typeface="Helvetica Neue"/>
                <a:ea typeface="Helvetica Neue"/>
                <a:cs typeface="Helvetica Neue"/>
                <a:sym typeface="Helvetica Neue"/>
              </a:rPr>
              <a:t>In the midpoint, we analyzed </a:t>
            </a:r>
            <a:r>
              <a:rPr lang="en" sz="1500" b="0" i="0" u="none" strike="noStrike" cap="none">
                <a:solidFill>
                  <a:schemeClr val="dk1"/>
                </a:solidFill>
                <a:latin typeface="Helvetica Neue"/>
                <a:ea typeface="Helvetica Neue"/>
                <a:cs typeface="Helvetica Neue"/>
                <a:sym typeface="Helvetica Neue"/>
              </a:rPr>
              <a:t>long-term trends through fPCA</a:t>
            </a:r>
            <a:endParaRPr sz="1500">
              <a:solidFill>
                <a:schemeClr val="dk1"/>
              </a:solidFill>
              <a:latin typeface="Helvetica Neue"/>
              <a:ea typeface="Helvetica Neue"/>
              <a:cs typeface="Helvetica Neue"/>
              <a:sym typeface="Helvetica Neue"/>
            </a:endParaRPr>
          </a:p>
          <a:p>
            <a:pPr marL="457200" marR="0" lvl="0" indent="-323850" algn="l" rtl="0">
              <a:lnSpc>
                <a:spcPct val="100000"/>
              </a:lnSpc>
              <a:spcBef>
                <a:spcPts val="0"/>
              </a:spcBef>
              <a:spcAft>
                <a:spcPts val="0"/>
              </a:spcAft>
              <a:buClr>
                <a:schemeClr val="dk1"/>
              </a:buClr>
              <a:buSzPts val="1500"/>
              <a:buFont typeface="Helvetica Neue"/>
              <a:buChar char="●"/>
            </a:pPr>
            <a:r>
              <a:rPr lang="en" sz="1500">
                <a:solidFill>
                  <a:schemeClr val="dk1"/>
                </a:solidFill>
                <a:latin typeface="Helvetica Neue"/>
                <a:ea typeface="Helvetica Neue"/>
                <a:cs typeface="Helvetica Neue"/>
                <a:sym typeface="Helvetica Neue"/>
              </a:rPr>
              <a:t>Now, we will analyze purchase data by item type using the additional dataset provided via DOTW and DOTS k-means clustering</a:t>
            </a:r>
            <a:endParaRPr sz="150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Helvetica Neue"/>
              <a:ea typeface="Helvetica Neue"/>
              <a:cs typeface="Helvetica Neue"/>
              <a:sym typeface="Helvetica Neue"/>
            </a:endParaRPr>
          </a:p>
        </p:txBody>
      </p:sp>
      <p:sp>
        <p:nvSpPr>
          <p:cNvPr id="568" name="Google Shape;568;gf3e5b77113_0_69"/>
          <p:cNvSpPr txBox="1">
            <a:spLocks noGrp="1"/>
          </p:cNvSpPr>
          <p:nvPr>
            <p:ph type="sldNum" idx="12"/>
          </p:nvPr>
        </p:nvSpPr>
        <p:spPr>
          <a:xfrm>
            <a:off x="8483374" y="4840498"/>
            <a:ext cx="4959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
              <a:t>26</a:t>
            </a:fld>
            <a:endParaRPr/>
          </a:p>
        </p:txBody>
      </p:sp>
      <p:pic>
        <p:nvPicPr>
          <p:cNvPr id="569" name="Google Shape;569;gf3e5b77113_0_69"/>
          <p:cNvPicPr preferRelativeResize="0"/>
          <p:nvPr/>
        </p:nvPicPr>
        <p:blipFill rotWithShape="1">
          <a:blip r:embed="rId3">
            <a:alphaModFix/>
          </a:blip>
          <a:srcRect/>
          <a:stretch/>
        </p:blipFill>
        <p:spPr>
          <a:xfrm>
            <a:off x="3914525" y="923651"/>
            <a:ext cx="5064751" cy="379386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g1271c2def98_1_18"/>
          <p:cNvSpPr txBox="1">
            <a:spLocks noGrp="1"/>
          </p:cNvSpPr>
          <p:nvPr>
            <p:ph type="title"/>
          </p:nvPr>
        </p:nvSpPr>
        <p:spPr>
          <a:xfrm>
            <a:off x="295025" y="307850"/>
            <a:ext cx="8188200" cy="771300"/>
          </a:xfrm>
          <a:prstGeom prst="rect">
            <a:avLst/>
          </a:prstGeom>
          <a:noFill/>
          <a:ln>
            <a:noFill/>
          </a:ln>
        </p:spPr>
        <p:txBody>
          <a:bodyPr spcFirstLastPara="1" wrap="square" lIns="68575" tIns="68575" rIns="68575" bIns="68575" anchor="t" anchorCtr="0">
            <a:noAutofit/>
          </a:bodyPr>
          <a:lstStyle/>
          <a:p>
            <a:pPr marL="0" lvl="0" indent="0" algn="l" rtl="0">
              <a:lnSpc>
                <a:spcPct val="100000"/>
              </a:lnSpc>
              <a:spcBef>
                <a:spcPts val="0"/>
              </a:spcBef>
              <a:spcAft>
                <a:spcPts val="0"/>
              </a:spcAft>
              <a:buSzPts val="1800"/>
              <a:buNone/>
            </a:pPr>
            <a:r>
              <a:rPr lang="en"/>
              <a:t>Player Purchase Breakdown by Type for 2019-2022</a:t>
            </a:r>
            <a:endParaRPr/>
          </a:p>
        </p:txBody>
      </p:sp>
      <p:cxnSp>
        <p:nvCxnSpPr>
          <p:cNvPr id="575" name="Google Shape;575;g1271c2def98_1_18"/>
          <p:cNvCxnSpPr/>
          <p:nvPr/>
        </p:nvCxnSpPr>
        <p:spPr>
          <a:xfrm>
            <a:off x="382719" y="736869"/>
            <a:ext cx="8261400" cy="0"/>
          </a:xfrm>
          <a:prstGeom prst="straightConnector1">
            <a:avLst/>
          </a:prstGeom>
          <a:noFill/>
          <a:ln w="19050" cap="flat" cmpd="sng">
            <a:solidFill>
              <a:srgbClr val="000000"/>
            </a:solidFill>
            <a:prstDash val="solid"/>
            <a:miter lim="800000"/>
            <a:headEnd type="none" w="sm" len="sm"/>
            <a:tailEnd type="none" w="sm" len="sm"/>
          </a:ln>
        </p:spPr>
      </p:cxnSp>
      <p:sp>
        <p:nvSpPr>
          <p:cNvPr id="576" name="Google Shape;576;g1271c2def98_1_18"/>
          <p:cNvSpPr txBox="1"/>
          <p:nvPr/>
        </p:nvSpPr>
        <p:spPr>
          <a:xfrm>
            <a:off x="295025" y="945450"/>
            <a:ext cx="3901200" cy="360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1500" b="0" i="0" u="none" strike="noStrike" cap="none">
              <a:solidFill>
                <a:schemeClr val="dk1"/>
              </a:solidFill>
              <a:latin typeface="Helvetica Neue"/>
              <a:ea typeface="Helvetica Neue"/>
              <a:cs typeface="Helvetica Neue"/>
              <a:sym typeface="Helvetica Neue"/>
            </a:endParaRPr>
          </a:p>
        </p:txBody>
      </p:sp>
      <p:sp>
        <p:nvSpPr>
          <p:cNvPr id="577" name="Google Shape;577;g1271c2def98_1_18"/>
          <p:cNvSpPr txBox="1">
            <a:spLocks noGrp="1"/>
          </p:cNvSpPr>
          <p:nvPr>
            <p:ph type="sldNum" idx="12"/>
          </p:nvPr>
        </p:nvSpPr>
        <p:spPr>
          <a:xfrm>
            <a:off x="8483374" y="4840498"/>
            <a:ext cx="4959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
              <a:t>27</a:t>
            </a:fld>
            <a:endParaRPr/>
          </a:p>
        </p:txBody>
      </p:sp>
      <p:pic>
        <p:nvPicPr>
          <p:cNvPr id="578" name="Google Shape;578;g1271c2def98_1_18"/>
          <p:cNvPicPr preferRelativeResize="0"/>
          <p:nvPr/>
        </p:nvPicPr>
        <p:blipFill>
          <a:blip r:embed="rId3">
            <a:alphaModFix/>
          </a:blip>
          <a:stretch>
            <a:fillRect/>
          </a:stretch>
        </p:blipFill>
        <p:spPr>
          <a:xfrm>
            <a:off x="4300150" y="905350"/>
            <a:ext cx="4183087" cy="2788725"/>
          </a:xfrm>
          <a:prstGeom prst="rect">
            <a:avLst/>
          </a:prstGeom>
          <a:noFill/>
          <a:ln>
            <a:noFill/>
          </a:ln>
        </p:spPr>
      </p:pic>
      <p:graphicFrame>
        <p:nvGraphicFramePr>
          <p:cNvPr id="579" name="Google Shape;579;g1271c2def98_1_18"/>
          <p:cNvGraphicFramePr/>
          <p:nvPr/>
        </p:nvGraphicFramePr>
        <p:xfrm>
          <a:off x="775275" y="945455"/>
          <a:ext cx="3000000" cy="3000000"/>
        </p:xfrm>
        <a:graphic>
          <a:graphicData uri="http://schemas.openxmlformats.org/drawingml/2006/table">
            <a:tbl>
              <a:tblPr>
                <a:noFill/>
                <a:tableStyleId>{19EAFE9B-1640-45A1-9A29-35F1CF2B45B0}</a:tableStyleId>
              </a:tblPr>
              <a:tblGrid>
                <a:gridCol w="1111550">
                  <a:extLst>
                    <a:ext uri="{9D8B030D-6E8A-4147-A177-3AD203B41FA5}">
                      <a16:colId xmlns:a16="http://schemas.microsoft.com/office/drawing/2014/main" val="20000"/>
                    </a:ext>
                  </a:extLst>
                </a:gridCol>
                <a:gridCol w="1111550">
                  <a:extLst>
                    <a:ext uri="{9D8B030D-6E8A-4147-A177-3AD203B41FA5}">
                      <a16:colId xmlns:a16="http://schemas.microsoft.com/office/drawing/2014/main" val="20001"/>
                    </a:ext>
                  </a:extLst>
                </a:gridCol>
                <a:gridCol w="1111550">
                  <a:extLst>
                    <a:ext uri="{9D8B030D-6E8A-4147-A177-3AD203B41FA5}">
                      <a16:colId xmlns:a16="http://schemas.microsoft.com/office/drawing/2014/main" val="20002"/>
                    </a:ext>
                  </a:extLst>
                </a:gridCol>
              </a:tblGrid>
              <a:tr h="655475">
                <a:tc>
                  <a:txBody>
                    <a:bodyPr/>
                    <a:lstStyle/>
                    <a:p>
                      <a:pPr marL="0" lvl="0" indent="0" algn="l" rtl="0">
                        <a:spcBef>
                          <a:spcPts val="0"/>
                        </a:spcBef>
                        <a:spcAft>
                          <a:spcPts val="0"/>
                        </a:spcAft>
                        <a:buNone/>
                      </a:pPr>
                      <a:r>
                        <a:rPr lang="en" sz="1100">
                          <a:latin typeface="Helvetica Neue"/>
                          <a:ea typeface="Helvetica Neue"/>
                          <a:cs typeface="Helvetica Neue"/>
                          <a:sym typeface="Helvetica Neue"/>
                        </a:rPr>
                        <a:t>Item Type</a:t>
                      </a:r>
                      <a:endParaRPr sz="1100">
                        <a:latin typeface="Helvetica Neue"/>
                        <a:ea typeface="Helvetica Neue"/>
                        <a:cs typeface="Helvetica Neue"/>
                        <a:sym typeface="Helvetica Neue"/>
                      </a:endParaRPr>
                    </a:p>
                  </a:txBody>
                  <a:tcPr marL="91425" marR="91425" marT="91425" marB="91425"/>
                </a:tc>
                <a:tc>
                  <a:txBody>
                    <a:bodyPr/>
                    <a:lstStyle/>
                    <a:p>
                      <a:pPr marL="0" lvl="0" indent="0" algn="l" rtl="0">
                        <a:spcBef>
                          <a:spcPts val="0"/>
                        </a:spcBef>
                        <a:spcAft>
                          <a:spcPts val="0"/>
                        </a:spcAft>
                        <a:buNone/>
                      </a:pPr>
                      <a:r>
                        <a:rPr lang="en" sz="1100">
                          <a:latin typeface="Helvetica Neue"/>
                          <a:ea typeface="Helvetica Neue"/>
                          <a:cs typeface="Helvetica Neue"/>
                          <a:sym typeface="Helvetica Neue"/>
                        </a:rPr>
                        <a:t>Number of Transactions</a:t>
                      </a:r>
                      <a:endParaRPr sz="1100">
                        <a:latin typeface="Helvetica Neue"/>
                        <a:ea typeface="Helvetica Neue"/>
                        <a:cs typeface="Helvetica Neue"/>
                        <a:sym typeface="Helvetica Neue"/>
                      </a:endParaRPr>
                    </a:p>
                  </a:txBody>
                  <a:tcPr marL="91425" marR="91425" marT="91425" marB="91425"/>
                </a:tc>
                <a:tc>
                  <a:txBody>
                    <a:bodyPr/>
                    <a:lstStyle/>
                    <a:p>
                      <a:pPr marL="0" lvl="0" indent="0" algn="l" rtl="0">
                        <a:spcBef>
                          <a:spcPts val="0"/>
                        </a:spcBef>
                        <a:spcAft>
                          <a:spcPts val="0"/>
                        </a:spcAft>
                        <a:buNone/>
                      </a:pPr>
                      <a:r>
                        <a:rPr lang="en" sz="1100">
                          <a:latin typeface="Helvetica Neue"/>
                          <a:ea typeface="Helvetica Neue"/>
                          <a:cs typeface="Helvetica Neue"/>
                          <a:sym typeface="Helvetica Neue"/>
                        </a:rPr>
                        <a:t>Average Revenue per Transaction</a:t>
                      </a:r>
                      <a:endParaRPr sz="1100">
                        <a:latin typeface="Helvetica Neue"/>
                        <a:ea typeface="Helvetica Neue"/>
                        <a:cs typeface="Helvetica Neue"/>
                        <a:sym typeface="Helvetica Neue"/>
                      </a:endParaRPr>
                    </a:p>
                  </a:txBody>
                  <a:tcPr marL="91425" marR="91425" marT="91425" marB="91425"/>
                </a:tc>
                <a:extLst>
                  <a:ext uri="{0D108BD9-81ED-4DB2-BD59-A6C34878D82A}">
                    <a16:rowId xmlns:a16="http://schemas.microsoft.com/office/drawing/2014/main" val="10000"/>
                  </a:ext>
                </a:extLst>
              </a:tr>
              <a:tr h="335000">
                <a:tc>
                  <a:txBody>
                    <a:bodyPr/>
                    <a:lstStyle/>
                    <a:p>
                      <a:pPr marL="0" lvl="0" indent="0" algn="l" rtl="0">
                        <a:spcBef>
                          <a:spcPts val="0"/>
                        </a:spcBef>
                        <a:spcAft>
                          <a:spcPts val="0"/>
                        </a:spcAft>
                        <a:buNone/>
                      </a:pPr>
                      <a:r>
                        <a:rPr lang="en" sz="1100">
                          <a:latin typeface="Helvetica Neue"/>
                          <a:ea typeface="Helvetica Neue"/>
                          <a:cs typeface="Helvetica Neue"/>
                          <a:sym typeface="Helvetica Neue"/>
                        </a:rPr>
                        <a:t>Lucky Draw</a:t>
                      </a:r>
                      <a:endParaRPr sz="1100">
                        <a:latin typeface="Helvetica Neue"/>
                        <a:ea typeface="Helvetica Neue"/>
                        <a:cs typeface="Helvetica Neue"/>
                        <a:sym typeface="Helvetica Neue"/>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100">
                          <a:solidFill>
                            <a:schemeClr val="dk1"/>
                          </a:solidFill>
                          <a:latin typeface="Helvetica Neue"/>
                          <a:ea typeface="Helvetica Neue"/>
                          <a:cs typeface="Helvetica Neue"/>
                          <a:sym typeface="Helvetica Neue"/>
                        </a:rPr>
                        <a:t>527229</a:t>
                      </a:r>
                      <a:endParaRPr sz="1100">
                        <a:latin typeface="Helvetica Neue"/>
                        <a:ea typeface="Helvetica Neue"/>
                        <a:cs typeface="Helvetica Neue"/>
                        <a:sym typeface="Helvetica Neue"/>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100">
                          <a:solidFill>
                            <a:schemeClr val="dk1"/>
                          </a:solidFill>
                          <a:latin typeface="Helvetica Neue"/>
                          <a:ea typeface="Helvetica Neue"/>
                          <a:cs typeface="Helvetica Neue"/>
                          <a:sym typeface="Helvetica Neue"/>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
                            </a:ext>
                          </a:extLst>
                        </a:rPr>
                        <a:t>$4</a:t>
                      </a:r>
                      <a:r>
                        <a:rPr lang="en" sz="1100">
                          <a:solidFill>
                            <a:schemeClr val="dk1"/>
                          </a:solidFill>
                          <a:latin typeface="Helvetica Neue"/>
                          <a:ea typeface="Helvetica Neue"/>
                          <a:cs typeface="Helvetica Neue"/>
                          <a:sym typeface="Helvetica Neue"/>
                        </a:rPr>
                        <a:t>.17</a:t>
                      </a:r>
                      <a:endParaRPr sz="1100">
                        <a:latin typeface="Helvetica Neue"/>
                        <a:ea typeface="Helvetica Neue"/>
                        <a:cs typeface="Helvetica Neue"/>
                        <a:sym typeface="Helvetica Neue"/>
                      </a:endParaRPr>
                    </a:p>
                  </a:txBody>
                  <a:tcPr marL="91425" marR="91425" marT="91425" marB="91425"/>
                </a:tc>
                <a:extLst>
                  <a:ext uri="{0D108BD9-81ED-4DB2-BD59-A6C34878D82A}">
                    <a16:rowId xmlns:a16="http://schemas.microsoft.com/office/drawing/2014/main" val="10001"/>
                  </a:ext>
                </a:extLst>
              </a:tr>
              <a:tr h="335000">
                <a:tc>
                  <a:txBody>
                    <a:bodyPr/>
                    <a:lstStyle/>
                    <a:p>
                      <a:pPr marL="0" lvl="0" indent="0" algn="l" rtl="0">
                        <a:spcBef>
                          <a:spcPts val="0"/>
                        </a:spcBef>
                        <a:spcAft>
                          <a:spcPts val="0"/>
                        </a:spcAft>
                        <a:buNone/>
                      </a:pPr>
                      <a:r>
                        <a:rPr lang="en" sz="1100">
                          <a:latin typeface="Helvetica Neue"/>
                          <a:ea typeface="Helvetica Neue"/>
                          <a:cs typeface="Helvetica Neue"/>
                          <a:sym typeface="Helvetica Neue"/>
                        </a:rPr>
                        <a:t>Battle Pass</a:t>
                      </a:r>
                      <a:endParaRPr sz="1100">
                        <a:latin typeface="Helvetica Neue"/>
                        <a:ea typeface="Helvetica Neue"/>
                        <a:cs typeface="Helvetica Neue"/>
                        <a:sym typeface="Helvetica Neue"/>
                      </a:endParaRPr>
                    </a:p>
                  </a:txBody>
                  <a:tcPr marL="91425" marR="91425" marT="91425" marB="91425"/>
                </a:tc>
                <a:tc>
                  <a:txBody>
                    <a:bodyPr/>
                    <a:lstStyle/>
                    <a:p>
                      <a:pPr marL="0" lvl="0" indent="0" algn="l" rtl="0">
                        <a:spcBef>
                          <a:spcPts val="0"/>
                        </a:spcBef>
                        <a:spcAft>
                          <a:spcPts val="0"/>
                        </a:spcAft>
                        <a:buNone/>
                      </a:pPr>
                      <a:r>
                        <a:rPr lang="en" sz="1100">
                          <a:solidFill>
                            <a:schemeClr val="dk1"/>
                          </a:solidFill>
                          <a:latin typeface="Helvetica Neue"/>
                          <a:ea typeface="Helvetica Neue"/>
                          <a:cs typeface="Helvetica Neue"/>
                          <a:sym typeface="Helvetica Neue"/>
                        </a:rPr>
                        <a:t>228274</a:t>
                      </a:r>
                      <a:endParaRPr sz="1100">
                        <a:latin typeface="Helvetica Neue"/>
                        <a:ea typeface="Helvetica Neue"/>
                        <a:cs typeface="Helvetica Neue"/>
                        <a:sym typeface="Helvetica Neue"/>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100">
                          <a:solidFill>
                            <a:schemeClr val="dk1"/>
                          </a:solidFill>
                          <a:latin typeface="Helvetica Neue"/>
                          <a:ea typeface="Helvetica Neue"/>
                          <a:cs typeface="Helvetica Neue"/>
                          <a:sym typeface="Helvetica Neue"/>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
                            </a:ext>
                          </a:extLst>
                        </a:rPr>
                        <a:t>$</a:t>
                      </a:r>
                      <a:r>
                        <a:rPr lang="en" sz="1100">
                          <a:solidFill>
                            <a:schemeClr val="dk1"/>
                          </a:solidFill>
                          <a:latin typeface="Helvetica Neue"/>
                          <a:ea typeface="Helvetica Neue"/>
                          <a:cs typeface="Helvetica Neue"/>
                          <a:sym typeface="Helvetica Neue"/>
                        </a:rPr>
                        <a:t>9.86</a:t>
                      </a:r>
                      <a:endParaRPr sz="1100">
                        <a:latin typeface="Helvetica Neue"/>
                        <a:ea typeface="Helvetica Neue"/>
                        <a:cs typeface="Helvetica Neue"/>
                        <a:sym typeface="Helvetica Neue"/>
                      </a:endParaRPr>
                    </a:p>
                  </a:txBody>
                  <a:tcPr marL="91425" marR="91425" marT="91425" marB="91425"/>
                </a:tc>
                <a:extLst>
                  <a:ext uri="{0D108BD9-81ED-4DB2-BD59-A6C34878D82A}">
                    <a16:rowId xmlns:a16="http://schemas.microsoft.com/office/drawing/2014/main" val="10002"/>
                  </a:ext>
                </a:extLst>
              </a:tr>
              <a:tr h="335000">
                <a:tc>
                  <a:txBody>
                    <a:bodyPr/>
                    <a:lstStyle/>
                    <a:p>
                      <a:pPr marL="0" lvl="0" indent="0" algn="l" rtl="0">
                        <a:spcBef>
                          <a:spcPts val="0"/>
                        </a:spcBef>
                        <a:spcAft>
                          <a:spcPts val="0"/>
                        </a:spcAft>
                        <a:buNone/>
                      </a:pPr>
                      <a:r>
                        <a:rPr lang="en" sz="1100">
                          <a:latin typeface="Helvetica Neue"/>
                          <a:ea typeface="Helvetica Neue"/>
                          <a:cs typeface="Helvetica Neue"/>
                          <a:sym typeface="Helvetica Neue"/>
                        </a:rPr>
                        <a:t>Crate</a:t>
                      </a:r>
                      <a:endParaRPr sz="1100">
                        <a:latin typeface="Helvetica Neue"/>
                        <a:ea typeface="Helvetica Neue"/>
                        <a:cs typeface="Helvetica Neue"/>
                        <a:sym typeface="Helvetica Neue"/>
                      </a:endParaRPr>
                    </a:p>
                  </a:txBody>
                  <a:tcPr marL="91425" marR="91425" marT="91425" marB="91425"/>
                </a:tc>
                <a:tc>
                  <a:txBody>
                    <a:bodyPr/>
                    <a:lstStyle/>
                    <a:p>
                      <a:pPr marL="0" lvl="0" indent="0" algn="l" rtl="0">
                        <a:spcBef>
                          <a:spcPts val="0"/>
                        </a:spcBef>
                        <a:spcAft>
                          <a:spcPts val="0"/>
                        </a:spcAft>
                        <a:buNone/>
                      </a:pPr>
                      <a:r>
                        <a:rPr lang="en" sz="1100">
                          <a:solidFill>
                            <a:schemeClr val="dk1"/>
                          </a:solidFill>
                          <a:latin typeface="Helvetica Neue"/>
                          <a:ea typeface="Helvetica Neue"/>
                          <a:cs typeface="Helvetica Neue"/>
                          <a:sym typeface="Helvetica Neue"/>
                        </a:rPr>
                        <a:t>158983</a:t>
                      </a:r>
                      <a:endParaRPr sz="1100">
                        <a:latin typeface="Helvetica Neue"/>
                        <a:ea typeface="Helvetica Neue"/>
                        <a:cs typeface="Helvetica Neue"/>
                        <a:sym typeface="Helvetica Neue"/>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100">
                          <a:solidFill>
                            <a:schemeClr val="dk1"/>
                          </a:solidFill>
                          <a:latin typeface="Helvetica Neue"/>
                          <a:ea typeface="Helvetica Neue"/>
                          <a:cs typeface="Helvetica Neue"/>
                          <a:sym typeface="Helvetica Neue"/>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
                            </a:ext>
                          </a:extLst>
                        </a:rPr>
                        <a:t>$</a:t>
                      </a:r>
                      <a:r>
                        <a:rPr lang="en" sz="1100">
                          <a:solidFill>
                            <a:schemeClr val="dk1"/>
                          </a:solidFill>
                          <a:latin typeface="Helvetica Neue"/>
                          <a:ea typeface="Helvetica Neue"/>
                          <a:cs typeface="Helvetica Neue"/>
                          <a:sym typeface="Helvetica Neue"/>
                        </a:rPr>
                        <a:t>12.29</a:t>
                      </a:r>
                      <a:endParaRPr sz="1100">
                        <a:latin typeface="Helvetica Neue"/>
                        <a:ea typeface="Helvetica Neue"/>
                        <a:cs typeface="Helvetica Neue"/>
                        <a:sym typeface="Helvetica Neue"/>
                      </a:endParaRPr>
                    </a:p>
                  </a:txBody>
                  <a:tcPr marL="91425" marR="91425" marT="91425" marB="91425"/>
                </a:tc>
                <a:extLst>
                  <a:ext uri="{0D108BD9-81ED-4DB2-BD59-A6C34878D82A}">
                    <a16:rowId xmlns:a16="http://schemas.microsoft.com/office/drawing/2014/main" val="10003"/>
                  </a:ext>
                </a:extLst>
              </a:tr>
              <a:tr h="335000">
                <a:tc>
                  <a:txBody>
                    <a:bodyPr/>
                    <a:lstStyle/>
                    <a:p>
                      <a:pPr marL="0" lvl="0" indent="0" algn="l" rtl="0">
                        <a:spcBef>
                          <a:spcPts val="0"/>
                        </a:spcBef>
                        <a:spcAft>
                          <a:spcPts val="0"/>
                        </a:spcAft>
                        <a:buNone/>
                      </a:pPr>
                      <a:r>
                        <a:rPr lang="en" sz="1100">
                          <a:latin typeface="Helvetica Neue"/>
                          <a:ea typeface="Helvetica Neue"/>
                          <a:cs typeface="Helvetica Neue"/>
                          <a:sym typeface="Helvetica Neue"/>
                        </a:rPr>
                        <a:t>Just For You</a:t>
                      </a:r>
                      <a:endParaRPr sz="1100">
                        <a:latin typeface="Helvetica Neue"/>
                        <a:ea typeface="Helvetica Neue"/>
                        <a:cs typeface="Helvetica Neue"/>
                        <a:sym typeface="Helvetica Neue"/>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100">
                          <a:solidFill>
                            <a:schemeClr val="dk1"/>
                          </a:solidFill>
                          <a:latin typeface="Helvetica Neue"/>
                          <a:ea typeface="Helvetica Neue"/>
                          <a:cs typeface="Helvetica Neue"/>
                          <a:sym typeface="Helvetica Neue"/>
                        </a:rPr>
                        <a:t>104823</a:t>
                      </a:r>
                      <a:endParaRPr sz="1100">
                        <a:latin typeface="Helvetica Neue"/>
                        <a:ea typeface="Helvetica Neue"/>
                        <a:cs typeface="Helvetica Neue"/>
                        <a:sym typeface="Helvetica Neue"/>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100">
                          <a:solidFill>
                            <a:schemeClr val="dk1"/>
                          </a:solidFill>
                          <a:latin typeface="Helvetica Neue"/>
                          <a:ea typeface="Helvetica Neue"/>
                          <a:cs typeface="Helvetica Neue"/>
                          <a:sym typeface="Helvetica Neue"/>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
                            </a:ext>
                          </a:extLst>
                        </a:rPr>
                        <a:t>$</a:t>
                      </a:r>
                      <a:r>
                        <a:rPr lang="en" sz="1100">
                          <a:solidFill>
                            <a:schemeClr val="dk1"/>
                          </a:solidFill>
                          <a:latin typeface="Helvetica Neue"/>
                          <a:ea typeface="Helvetica Neue"/>
                          <a:cs typeface="Helvetica Neue"/>
                          <a:sym typeface="Helvetica Neue"/>
                        </a:rPr>
                        <a:t>19.09</a:t>
                      </a:r>
                      <a:endParaRPr sz="1100">
                        <a:latin typeface="Helvetica Neue"/>
                        <a:ea typeface="Helvetica Neue"/>
                        <a:cs typeface="Helvetica Neue"/>
                        <a:sym typeface="Helvetica Neue"/>
                      </a:endParaRPr>
                    </a:p>
                  </a:txBody>
                  <a:tcPr marL="91425" marR="91425" marT="91425" marB="91425"/>
                </a:tc>
                <a:extLst>
                  <a:ext uri="{0D108BD9-81ED-4DB2-BD59-A6C34878D82A}">
                    <a16:rowId xmlns:a16="http://schemas.microsoft.com/office/drawing/2014/main" val="10004"/>
                  </a:ext>
                </a:extLst>
              </a:tr>
              <a:tr h="335000">
                <a:tc>
                  <a:txBody>
                    <a:bodyPr/>
                    <a:lstStyle/>
                    <a:p>
                      <a:pPr marL="0" lvl="0" indent="0" algn="l" rtl="0">
                        <a:spcBef>
                          <a:spcPts val="0"/>
                        </a:spcBef>
                        <a:spcAft>
                          <a:spcPts val="0"/>
                        </a:spcAft>
                        <a:buNone/>
                      </a:pPr>
                      <a:r>
                        <a:rPr lang="en" sz="1100">
                          <a:latin typeface="Helvetica Neue"/>
                          <a:ea typeface="Helvetica Neue"/>
                          <a:cs typeface="Helvetica Neue"/>
                          <a:sym typeface="Helvetica Neue"/>
                        </a:rPr>
                        <a:t>Item Shop</a:t>
                      </a:r>
                      <a:endParaRPr sz="1100">
                        <a:latin typeface="Helvetica Neue"/>
                        <a:ea typeface="Helvetica Neue"/>
                        <a:cs typeface="Helvetica Neue"/>
                        <a:sym typeface="Helvetica Neue"/>
                      </a:endParaRPr>
                    </a:p>
                  </a:txBody>
                  <a:tcPr marL="91425" marR="91425" marT="91425" marB="91425"/>
                </a:tc>
                <a:tc>
                  <a:txBody>
                    <a:bodyPr/>
                    <a:lstStyle/>
                    <a:p>
                      <a:pPr marL="0" lvl="0" indent="0" algn="l" rtl="0">
                        <a:spcBef>
                          <a:spcPts val="0"/>
                        </a:spcBef>
                        <a:spcAft>
                          <a:spcPts val="0"/>
                        </a:spcAft>
                        <a:buNone/>
                      </a:pPr>
                      <a:r>
                        <a:rPr lang="en" sz="1100">
                          <a:solidFill>
                            <a:schemeClr val="dk1"/>
                          </a:solidFill>
                          <a:latin typeface="Helvetica Neue"/>
                          <a:ea typeface="Helvetica Neue"/>
                          <a:cs typeface="Helvetica Neue"/>
                          <a:sym typeface="Helvetica Neue"/>
                        </a:rPr>
                        <a:t>166164</a:t>
                      </a:r>
                      <a:endParaRPr sz="1100">
                        <a:latin typeface="Helvetica Neue"/>
                        <a:ea typeface="Helvetica Neue"/>
                        <a:cs typeface="Helvetica Neue"/>
                        <a:sym typeface="Helvetica Neue"/>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100">
                          <a:solidFill>
                            <a:schemeClr val="dk1"/>
                          </a:solidFill>
                          <a:latin typeface="Helvetica Neue"/>
                          <a:ea typeface="Helvetica Neue"/>
                          <a:cs typeface="Helvetica Neue"/>
                          <a:sym typeface="Helvetica Neue"/>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9"/>
                            </a:ext>
                          </a:extLst>
                        </a:rPr>
                        <a:t>$</a:t>
                      </a:r>
                      <a:r>
                        <a:rPr lang="en" sz="1100">
                          <a:solidFill>
                            <a:schemeClr val="dk1"/>
                          </a:solidFill>
                          <a:latin typeface="Helvetica Neue"/>
                          <a:ea typeface="Helvetica Neue"/>
                          <a:cs typeface="Helvetica Neue"/>
                          <a:sym typeface="Helvetica Neue"/>
                        </a:rPr>
                        <a:t>10.51</a:t>
                      </a:r>
                      <a:endParaRPr sz="1100">
                        <a:latin typeface="Helvetica Neue"/>
                        <a:ea typeface="Helvetica Neue"/>
                        <a:cs typeface="Helvetica Neue"/>
                        <a:sym typeface="Helvetica Neue"/>
                      </a:endParaRPr>
                    </a:p>
                  </a:txBody>
                  <a:tcPr marL="91425" marR="91425" marT="91425" marB="91425"/>
                </a:tc>
                <a:extLst>
                  <a:ext uri="{0D108BD9-81ED-4DB2-BD59-A6C34878D82A}">
                    <a16:rowId xmlns:a16="http://schemas.microsoft.com/office/drawing/2014/main" val="10005"/>
                  </a:ext>
                </a:extLst>
              </a:tr>
              <a:tr h="0">
                <a:tc>
                  <a:txBody>
                    <a:bodyPr/>
                    <a:lstStyle/>
                    <a:p>
                      <a:pPr marL="0" lvl="0" indent="0" algn="l" rtl="0">
                        <a:spcBef>
                          <a:spcPts val="0"/>
                        </a:spcBef>
                        <a:spcAft>
                          <a:spcPts val="0"/>
                        </a:spcAft>
                        <a:buNone/>
                      </a:pPr>
                      <a:r>
                        <a:rPr lang="en" sz="1100">
                          <a:latin typeface="Helvetica Neue"/>
                          <a:ea typeface="Helvetica Neue"/>
                          <a:cs typeface="Helvetica Neue"/>
                          <a:sym typeface="Helvetica Neue"/>
                        </a:rPr>
                        <a:t>Bundle</a:t>
                      </a:r>
                      <a:endParaRPr sz="1100">
                        <a:latin typeface="Helvetica Neue"/>
                        <a:ea typeface="Helvetica Neue"/>
                        <a:cs typeface="Helvetica Neue"/>
                        <a:sym typeface="Helvetica Neue"/>
                      </a:endParaRPr>
                    </a:p>
                  </a:txBody>
                  <a:tcPr marL="91425" marR="91425" marT="91425" marB="91425"/>
                </a:tc>
                <a:tc>
                  <a:txBody>
                    <a:bodyPr/>
                    <a:lstStyle/>
                    <a:p>
                      <a:pPr marL="0" lvl="0" indent="0" algn="l" rtl="0">
                        <a:spcBef>
                          <a:spcPts val="0"/>
                        </a:spcBef>
                        <a:spcAft>
                          <a:spcPts val="0"/>
                        </a:spcAft>
                        <a:buNone/>
                      </a:pPr>
                      <a:r>
                        <a:rPr lang="en" sz="1100">
                          <a:solidFill>
                            <a:schemeClr val="dk1"/>
                          </a:solidFill>
                          <a:latin typeface="Helvetica Neue"/>
                          <a:ea typeface="Helvetica Neue"/>
                          <a:cs typeface="Helvetica Neue"/>
                          <a:sym typeface="Helvetica Neue"/>
                        </a:rPr>
                        <a:t>21127</a:t>
                      </a:r>
                      <a:endParaRPr sz="1100">
                        <a:latin typeface="Helvetica Neue"/>
                        <a:ea typeface="Helvetica Neue"/>
                        <a:cs typeface="Helvetica Neue"/>
                        <a:sym typeface="Helvetica Neue"/>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100">
                          <a:solidFill>
                            <a:schemeClr val="dk1"/>
                          </a:solidFill>
                          <a:latin typeface="Helvetica Neue"/>
                          <a:ea typeface="Helvetica Neue"/>
                          <a:cs typeface="Helvetica Neue"/>
                          <a:sym typeface="Helvetica Neue"/>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
                            </a:ext>
                          </a:extLst>
                        </a:rPr>
                        <a:t>$</a:t>
                      </a:r>
                      <a:r>
                        <a:rPr lang="en" sz="1100">
                          <a:solidFill>
                            <a:schemeClr val="dk1"/>
                          </a:solidFill>
                          <a:latin typeface="Helvetica Neue"/>
                          <a:ea typeface="Helvetica Neue"/>
                          <a:cs typeface="Helvetica Neue"/>
                          <a:sym typeface="Helvetica Neue"/>
                        </a:rPr>
                        <a:t>77.48</a:t>
                      </a:r>
                      <a:endParaRPr sz="1100">
                        <a:latin typeface="Helvetica Neue"/>
                        <a:ea typeface="Helvetica Neue"/>
                        <a:cs typeface="Helvetica Neue"/>
                        <a:sym typeface="Helvetica Neue"/>
                      </a:endParaRPr>
                    </a:p>
                  </a:txBody>
                  <a:tcPr marL="91425" marR="91425" marT="91425" marB="91425"/>
                </a:tc>
                <a:extLst>
                  <a:ext uri="{0D108BD9-81ED-4DB2-BD59-A6C34878D82A}">
                    <a16:rowId xmlns:a16="http://schemas.microsoft.com/office/drawing/2014/main" val="10006"/>
                  </a:ext>
                </a:extLst>
              </a:tr>
            </a:tbl>
          </a:graphicData>
        </a:graphic>
      </p:graphicFrame>
      <p:sp>
        <p:nvSpPr>
          <p:cNvPr id="580" name="Google Shape;580;g1271c2def98_1_18"/>
          <p:cNvSpPr txBox="1"/>
          <p:nvPr/>
        </p:nvSpPr>
        <p:spPr>
          <a:xfrm>
            <a:off x="382725" y="3793800"/>
            <a:ext cx="75774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We see that Lucky Draw is the most popular item with close to half the transactions and around 40% of total revenue, even though it is the cheapest item. The more expensive the item, the lower the percentage of revenue it produces, because of the reduced number of transactions.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g1271f81fba3_1_15"/>
          <p:cNvSpPr txBox="1">
            <a:spLocks noGrp="1"/>
          </p:cNvSpPr>
          <p:nvPr>
            <p:ph type="title"/>
          </p:nvPr>
        </p:nvSpPr>
        <p:spPr>
          <a:xfrm>
            <a:off x="295025" y="307850"/>
            <a:ext cx="8425200" cy="771300"/>
          </a:xfrm>
          <a:prstGeom prst="rect">
            <a:avLst/>
          </a:prstGeom>
          <a:noFill/>
          <a:ln>
            <a:noFill/>
          </a:ln>
        </p:spPr>
        <p:txBody>
          <a:bodyPr spcFirstLastPara="1" wrap="square" lIns="68575" tIns="68575" rIns="68575" bIns="68575" anchor="t" anchorCtr="0">
            <a:noAutofit/>
          </a:bodyPr>
          <a:lstStyle/>
          <a:p>
            <a:pPr marL="0" lvl="0" indent="0" algn="l" rtl="0">
              <a:lnSpc>
                <a:spcPct val="100000"/>
              </a:lnSpc>
              <a:spcBef>
                <a:spcPts val="0"/>
              </a:spcBef>
              <a:spcAft>
                <a:spcPts val="0"/>
              </a:spcAft>
              <a:buSzPts val="1800"/>
              <a:buNone/>
            </a:pPr>
            <a:r>
              <a:rPr lang="en"/>
              <a:t>Player Purchase Data Clustering on DOTS for Lucky Draw, Item Shop, Crate</a:t>
            </a:r>
            <a:endParaRPr/>
          </a:p>
        </p:txBody>
      </p:sp>
      <p:cxnSp>
        <p:nvCxnSpPr>
          <p:cNvPr id="586" name="Google Shape;586;g1271f81fba3_1_15"/>
          <p:cNvCxnSpPr/>
          <p:nvPr/>
        </p:nvCxnSpPr>
        <p:spPr>
          <a:xfrm>
            <a:off x="382719" y="736869"/>
            <a:ext cx="8261400" cy="0"/>
          </a:xfrm>
          <a:prstGeom prst="straightConnector1">
            <a:avLst/>
          </a:prstGeom>
          <a:noFill/>
          <a:ln w="19050" cap="flat" cmpd="sng">
            <a:solidFill>
              <a:srgbClr val="000000"/>
            </a:solidFill>
            <a:prstDash val="solid"/>
            <a:miter lim="800000"/>
            <a:headEnd type="none" w="sm" len="sm"/>
            <a:tailEnd type="none" w="sm" len="sm"/>
          </a:ln>
        </p:spPr>
      </p:cxnSp>
      <p:sp>
        <p:nvSpPr>
          <p:cNvPr id="587" name="Google Shape;587;g1271f81fba3_1_15"/>
          <p:cNvSpPr txBox="1">
            <a:spLocks noGrp="1"/>
          </p:cNvSpPr>
          <p:nvPr>
            <p:ph type="sldNum" idx="12"/>
          </p:nvPr>
        </p:nvSpPr>
        <p:spPr>
          <a:xfrm>
            <a:off x="8483374" y="4840498"/>
            <a:ext cx="4959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
              <a:t>28</a:t>
            </a:fld>
            <a:endParaRPr/>
          </a:p>
        </p:txBody>
      </p:sp>
      <p:pic>
        <p:nvPicPr>
          <p:cNvPr id="588" name="Google Shape;588;g1271f81fba3_1_15"/>
          <p:cNvPicPr preferRelativeResize="0"/>
          <p:nvPr/>
        </p:nvPicPr>
        <p:blipFill>
          <a:blip r:embed="rId3">
            <a:alphaModFix/>
          </a:blip>
          <a:stretch>
            <a:fillRect/>
          </a:stretch>
        </p:blipFill>
        <p:spPr>
          <a:xfrm>
            <a:off x="382725" y="1013000"/>
            <a:ext cx="2729525" cy="2729525"/>
          </a:xfrm>
          <a:prstGeom prst="rect">
            <a:avLst/>
          </a:prstGeom>
          <a:noFill/>
          <a:ln>
            <a:noFill/>
          </a:ln>
        </p:spPr>
      </p:pic>
      <p:pic>
        <p:nvPicPr>
          <p:cNvPr id="589" name="Google Shape;589;g1271f81fba3_1_15"/>
          <p:cNvPicPr preferRelativeResize="0"/>
          <p:nvPr/>
        </p:nvPicPr>
        <p:blipFill>
          <a:blip r:embed="rId4">
            <a:alphaModFix/>
          </a:blip>
          <a:stretch>
            <a:fillRect/>
          </a:stretch>
        </p:blipFill>
        <p:spPr>
          <a:xfrm>
            <a:off x="3286475" y="1013000"/>
            <a:ext cx="2729525" cy="2729525"/>
          </a:xfrm>
          <a:prstGeom prst="rect">
            <a:avLst/>
          </a:prstGeom>
          <a:noFill/>
          <a:ln>
            <a:noFill/>
          </a:ln>
        </p:spPr>
      </p:pic>
      <p:pic>
        <p:nvPicPr>
          <p:cNvPr id="590" name="Google Shape;590;g1271f81fba3_1_15"/>
          <p:cNvPicPr preferRelativeResize="0"/>
          <p:nvPr/>
        </p:nvPicPr>
        <p:blipFill>
          <a:blip r:embed="rId5">
            <a:alphaModFix/>
          </a:blip>
          <a:stretch>
            <a:fillRect/>
          </a:stretch>
        </p:blipFill>
        <p:spPr>
          <a:xfrm>
            <a:off x="6190225" y="1013000"/>
            <a:ext cx="2729525" cy="2729525"/>
          </a:xfrm>
          <a:prstGeom prst="rect">
            <a:avLst/>
          </a:prstGeom>
          <a:noFill/>
          <a:ln>
            <a:noFill/>
          </a:ln>
        </p:spPr>
      </p:pic>
      <p:sp>
        <p:nvSpPr>
          <p:cNvPr id="591" name="Google Shape;591;g1271f81fba3_1_15"/>
          <p:cNvSpPr txBox="1"/>
          <p:nvPr/>
        </p:nvSpPr>
        <p:spPr>
          <a:xfrm>
            <a:off x="382725" y="3793800"/>
            <a:ext cx="75774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Helvetica Neue"/>
                <a:ea typeface="Helvetica Neue"/>
                <a:cs typeface="Helvetica Neue"/>
                <a:sym typeface="Helvetica Neue"/>
              </a:rPr>
              <a:t>In all 3 clusterings above, we see very little separation on which part of the season users are purchasing Lucky Draw, Item Shop, and Crate items. Cluster 0 captures almost all users in each of the clusters and represents purchases occurring (almost) uniformly throughout the season for most users.</a:t>
            </a:r>
            <a:endParaRPr>
              <a:latin typeface="Helvetica Neue"/>
              <a:ea typeface="Helvetica Neue"/>
              <a:cs typeface="Helvetica Neue"/>
              <a:sym typeface="Helvetica Neue"/>
            </a:endParaRPr>
          </a:p>
        </p:txBody>
      </p:sp>
      <p:sp>
        <p:nvSpPr>
          <p:cNvPr id="592" name="Google Shape;592;g1271f81fba3_1_15"/>
          <p:cNvSpPr txBox="1"/>
          <p:nvPr/>
        </p:nvSpPr>
        <p:spPr>
          <a:xfrm>
            <a:off x="765888" y="736875"/>
            <a:ext cx="19632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Helvetica Neue"/>
                <a:ea typeface="Helvetica Neue"/>
                <a:cs typeface="Helvetica Neue"/>
                <a:sym typeface="Helvetica Neue"/>
              </a:rPr>
              <a:t>Lucky Draw</a:t>
            </a:r>
            <a:endParaRPr sz="900">
              <a:latin typeface="Helvetica Neue"/>
              <a:ea typeface="Helvetica Neue"/>
              <a:cs typeface="Helvetica Neue"/>
              <a:sym typeface="Helvetica Neue"/>
            </a:endParaRPr>
          </a:p>
        </p:txBody>
      </p:sp>
      <p:sp>
        <p:nvSpPr>
          <p:cNvPr id="593" name="Google Shape;593;g1271f81fba3_1_15"/>
          <p:cNvSpPr txBox="1"/>
          <p:nvPr/>
        </p:nvSpPr>
        <p:spPr>
          <a:xfrm>
            <a:off x="3590388" y="736875"/>
            <a:ext cx="19632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Helvetica Neue"/>
                <a:ea typeface="Helvetica Neue"/>
                <a:cs typeface="Helvetica Neue"/>
                <a:sym typeface="Helvetica Neue"/>
              </a:rPr>
              <a:t>Item Shop</a:t>
            </a:r>
            <a:endParaRPr sz="900">
              <a:latin typeface="Helvetica Neue"/>
              <a:ea typeface="Helvetica Neue"/>
              <a:cs typeface="Helvetica Neue"/>
              <a:sym typeface="Helvetica Neue"/>
            </a:endParaRPr>
          </a:p>
        </p:txBody>
      </p:sp>
      <p:sp>
        <p:nvSpPr>
          <p:cNvPr id="594" name="Google Shape;594;g1271f81fba3_1_15"/>
          <p:cNvSpPr txBox="1"/>
          <p:nvPr/>
        </p:nvSpPr>
        <p:spPr>
          <a:xfrm>
            <a:off x="6573363" y="736875"/>
            <a:ext cx="19632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Helvetica Neue"/>
                <a:ea typeface="Helvetica Neue"/>
                <a:cs typeface="Helvetica Neue"/>
                <a:sym typeface="Helvetica Neue"/>
              </a:rPr>
              <a:t>Crate</a:t>
            </a:r>
            <a:endParaRPr sz="900">
              <a:latin typeface="Helvetica Neue"/>
              <a:ea typeface="Helvetica Neue"/>
              <a:cs typeface="Helvetica Neue"/>
              <a:sym typeface="Helvetica Neue"/>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g1271f81fba3_1_24"/>
          <p:cNvSpPr txBox="1">
            <a:spLocks noGrp="1"/>
          </p:cNvSpPr>
          <p:nvPr>
            <p:ph type="title"/>
          </p:nvPr>
        </p:nvSpPr>
        <p:spPr>
          <a:xfrm>
            <a:off x="295025" y="307850"/>
            <a:ext cx="8809500" cy="7713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Clr>
                <a:schemeClr val="dk1"/>
              </a:buClr>
              <a:buSzPts val="1800"/>
              <a:buFont typeface="Arial"/>
              <a:buNone/>
            </a:pPr>
            <a:r>
              <a:rPr lang="en"/>
              <a:t>Player Purchase Data Clustering on DOTS for Just For You, Bundle, Battle Pass </a:t>
            </a:r>
            <a:endParaRPr/>
          </a:p>
        </p:txBody>
      </p:sp>
      <p:cxnSp>
        <p:nvCxnSpPr>
          <p:cNvPr id="600" name="Google Shape;600;g1271f81fba3_1_24"/>
          <p:cNvCxnSpPr/>
          <p:nvPr/>
        </p:nvCxnSpPr>
        <p:spPr>
          <a:xfrm>
            <a:off x="382719" y="736869"/>
            <a:ext cx="8261400" cy="0"/>
          </a:xfrm>
          <a:prstGeom prst="straightConnector1">
            <a:avLst/>
          </a:prstGeom>
          <a:noFill/>
          <a:ln w="19050" cap="flat" cmpd="sng">
            <a:solidFill>
              <a:srgbClr val="000000"/>
            </a:solidFill>
            <a:prstDash val="solid"/>
            <a:miter lim="800000"/>
            <a:headEnd type="none" w="sm" len="sm"/>
            <a:tailEnd type="none" w="sm" len="sm"/>
          </a:ln>
        </p:spPr>
      </p:cxnSp>
      <p:sp>
        <p:nvSpPr>
          <p:cNvPr id="601" name="Google Shape;601;g1271f81fba3_1_24"/>
          <p:cNvSpPr txBox="1"/>
          <p:nvPr/>
        </p:nvSpPr>
        <p:spPr>
          <a:xfrm>
            <a:off x="295025" y="945450"/>
            <a:ext cx="3901200" cy="360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1500" b="0" i="0" u="none" strike="noStrike" cap="none">
              <a:solidFill>
                <a:schemeClr val="dk1"/>
              </a:solidFill>
              <a:latin typeface="Helvetica Neue"/>
              <a:ea typeface="Helvetica Neue"/>
              <a:cs typeface="Helvetica Neue"/>
              <a:sym typeface="Helvetica Neue"/>
            </a:endParaRPr>
          </a:p>
        </p:txBody>
      </p:sp>
      <p:sp>
        <p:nvSpPr>
          <p:cNvPr id="602" name="Google Shape;602;g1271f81fba3_1_24"/>
          <p:cNvSpPr txBox="1">
            <a:spLocks noGrp="1"/>
          </p:cNvSpPr>
          <p:nvPr>
            <p:ph type="sldNum" idx="12"/>
          </p:nvPr>
        </p:nvSpPr>
        <p:spPr>
          <a:xfrm>
            <a:off x="8483374" y="4840498"/>
            <a:ext cx="4959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
              <a:t>29</a:t>
            </a:fld>
            <a:endParaRPr/>
          </a:p>
        </p:txBody>
      </p:sp>
      <p:pic>
        <p:nvPicPr>
          <p:cNvPr id="603" name="Google Shape;603;g1271f81fba3_1_24"/>
          <p:cNvPicPr preferRelativeResize="0"/>
          <p:nvPr/>
        </p:nvPicPr>
        <p:blipFill>
          <a:blip r:embed="rId3">
            <a:alphaModFix/>
          </a:blip>
          <a:stretch>
            <a:fillRect/>
          </a:stretch>
        </p:blipFill>
        <p:spPr>
          <a:xfrm>
            <a:off x="382725" y="994675"/>
            <a:ext cx="2538976" cy="2538976"/>
          </a:xfrm>
          <a:prstGeom prst="rect">
            <a:avLst/>
          </a:prstGeom>
          <a:noFill/>
          <a:ln>
            <a:noFill/>
          </a:ln>
        </p:spPr>
      </p:pic>
      <p:pic>
        <p:nvPicPr>
          <p:cNvPr id="604" name="Google Shape;604;g1271f81fba3_1_24"/>
          <p:cNvPicPr preferRelativeResize="0"/>
          <p:nvPr/>
        </p:nvPicPr>
        <p:blipFill>
          <a:blip r:embed="rId4">
            <a:alphaModFix/>
          </a:blip>
          <a:stretch>
            <a:fillRect/>
          </a:stretch>
        </p:blipFill>
        <p:spPr>
          <a:xfrm>
            <a:off x="3156350" y="994675"/>
            <a:ext cx="2538976" cy="2538976"/>
          </a:xfrm>
          <a:prstGeom prst="rect">
            <a:avLst/>
          </a:prstGeom>
          <a:noFill/>
          <a:ln>
            <a:noFill/>
          </a:ln>
        </p:spPr>
      </p:pic>
      <p:pic>
        <p:nvPicPr>
          <p:cNvPr id="605" name="Google Shape;605;g1271f81fba3_1_24"/>
          <p:cNvPicPr preferRelativeResize="0"/>
          <p:nvPr/>
        </p:nvPicPr>
        <p:blipFill>
          <a:blip r:embed="rId5">
            <a:alphaModFix/>
          </a:blip>
          <a:stretch>
            <a:fillRect/>
          </a:stretch>
        </p:blipFill>
        <p:spPr>
          <a:xfrm>
            <a:off x="5929975" y="1030225"/>
            <a:ext cx="2538976" cy="2538976"/>
          </a:xfrm>
          <a:prstGeom prst="rect">
            <a:avLst/>
          </a:prstGeom>
          <a:noFill/>
          <a:ln>
            <a:noFill/>
          </a:ln>
        </p:spPr>
      </p:pic>
      <p:sp>
        <p:nvSpPr>
          <p:cNvPr id="606" name="Google Shape;606;g1271f81fba3_1_24"/>
          <p:cNvSpPr txBox="1"/>
          <p:nvPr/>
        </p:nvSpPr>
        <p:spPr>
          <a:xfrm>
            <a:off x="382725" y="3533650"/>
            <a:ext cx="77985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Similarly, we see little clustering success for DOTS on Just For You and Bundle items, being bought by most users uniformly throughout the season. Battle Pass clustering seems to agree with our hypothesis that those purchasing the Battle Pass would do so earlier in the season rather than later, but the large size of cluster 3 representing more uniform spending was unexpected and shows that some users are still purchasing the Battle Pass far into the season.</a:t>
            </a:r>
            <a:endParaRPr/>
          </a:p>
        </p:txBody>
      </p:sp>
      <p:sp>
        <p:nvSpPr>
          <p:cNvPr id="607" name="Google Shape;607;g1271f81fba3_1_24"/>
          <p:cNvSpPr txBox="1"/>
          <p:nvPr/>
        </p:nvSpPr>
        <p:spPr>
          <a:xfrm>
            <a:off x="670600" y="736875"/>
            <a:ext cx="19632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Helvetica Neue"/>
                <a:ea typeface="Helvetica Neue"/>
                <a:cs typeface="Helvetica Neue"/>
                <a:sym typeface="Helvetica Neue"/>
              </a:rPr>
              <a:t>Just For You</a:t>
            </a:r>
            <a:endParaRPr sz="900">
              <a:latin typeface="Helvetica Neue"/>
              <a:ea typeface="Helvetica Neue"/>
              <a:cs typeface="Helvetica Neue"/>
              <a:sym typeface="Helvetica Neue"/>
            </a:endParaRPr>
          </a:p>
        </p:txBody>
      </p:sp>
      <p:sp>
        <p:nvSpPr>
          <p:cNvPr id="608" name="Google Shape;608;g1271f81fba3_1_24"/>
          <p:cNvSpPr txBox="1"/>
          <p:nvPr/>
        </p:nvSpPr>
        <p:spPr>
          <a:xfrm>
            <a:off x="3444238" y="736875"/>
            <a:ext cx="19632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Helvetica Neue"/>
                <a:ea typeface="Helvetica Neue"/>
                <a:cs typeface="Helvetica Neue"/>
                <a:sym typeface="Helvetica Neue"/>
              </a:rPr>
              <a:t>Bundle</a:t>
            </a:r>
            <a:endParaRPr sz="900">
              <a:latin typeface="Helvetica Neue"/>
              <a:ea typeface="Helvetica Neue"/>
              <a:cs typeface="Helvetica Neue"/>
              <a:sym typeface="Helvetica Neue"/>
            </a:endParaRPr>
          </a:p>
        </p:txBody>
      </p:sp>
      <p:sp>
        <p:nvSpPr>
          <p:cNvPr id="609" name="Google Shape;609;g1271f81fba3_1_24"/>
          <p:cNvSpPr txBox="1"/>
          <p:nvPr/>
        </p:nvSpPr>
        <p:spPr>
          <a:xfrm>
            <a:off x="6217863" y="736875"/>
            <a:ext cx="19632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Helvetica Neue"/>
                <a:ea typeface="Helvetica Neue"/>
                <a:cs typeface="Helvetica Neue"/>
                <a:sym typeface="Helvetica Neue"/>
              </a:rPr>
              <a:t>Battle Pass</a:t>
            </a:r>
            <a:endParaRPr sz="900">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
          <p:cNvSpPr txBox="1"/>
          <p:nvPr/>
        </p:nvSpPr>
        <p:spPr>
          <a:xfrm>
            <a:off x="8890301" y="4925666"/>
            <a:ext cx="273900" cy="1848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43" name="Google Shape;343;p4"/>
          <p:cNvSpPr txBox="1"/>
          <p:nvPr/>
        </p:nvSpPr>
        <p:spPr>
          <a:xfrm>
            <a:off x="359043" y="4382280"/>
            <a:ext cx="8527200" cy="1848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Arial"/>
              <a:ea typeface="Arial"/>
              <a:cs typeface="Arial"/>
              <a:sym typeface="Arial"/>
            </a:endParaRPr>
          </a:p>
        </p:txBody>
      </p:sp>
      <p:sp>
        <p:nvSpPr>
          <p:cNvPr id="344" name="Google Shape;344;p4"/>
          <p:cNvSpPr txBox="1"/>
          <p:nvPr/>
        </p:nvSpPr>
        <p:spPr>
          <a:xfrm>
            <a:off x="378056" y="1206225"/>
            <a:ext cx="4141200" cy="5184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SzPts val="2100"/>
              <a:buFont typeface="Arial"/>
              <a:buNone/>
            </a:pPr>
            <a:endParaRPr sz="1400" b="0" i="0" u="none" strike="noStrike" cap="none">
              <a:solidFill>
                <a:schemeClr val="dk1"/>
              </a:solidFill>
              <a:latin typeface="Helvetica Neue"/>
              <a:ea typeface="Helvetica Neue"/>
              <a:cs typeface="Helvetica Neue"/>
              <a:sym typeface="Helvetica Neue"/>
            </a:endParaRPr>
          </a:p>
        </p:txBody>
      </p:sp>
      <p:sp>
        <p:nvSpPr>
          <p:cNvPr id="345" name="Google Shape;345;p4"/>
          <p:cNvSpPr txBox="1"/>
          <p:nvPr/>
        </p:nvSpPr>
        <p:spPr>
          <a:xfrm>
            <a:off x="327375" y="283275"/>
            <a:ext cx="8020500" cy="5184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2700"/>
              <a:buFont typeface="Arial"/>
              <a:buNone/>
            </a:pPr>
            <a:r>
              <a:rPr lang="en" sz="2700" b="1">
                <a:solidFill>
                  <a:schemeClr val="dk1"/>
                </a:solidFill>
                <a:latin typeface="Helvetica Neue"/>
                <a:ea typeface="Helvetica Neue"/>
                <a:cs typeface="Helvetica Neue"/>
                <a:sym typeface="Helvetica Neue"/>
              </a:rPr>
              <a:t>Section </a:t>
            </a:r>
            <a:r>
              <a:rPr lang="en" sz="2700" b="1" i="0" u="none" strike="noStrike" cap="none">
                <a:solidFill>
                  <a:schemeClr val="dk1"/>
                </a:solidFill>
                <a:latin typeface="Helvetica Neue"/>
                <a:ea typeface="Helvetica Neue"/>
                <a:cs typeface="Helvetica Neue"/>
                <a:sym typeface="Helvetica Neue"/>
              </a:rPr>
              <a:t>Overview</a:t>
            </a:r>
            <a:endParaRPr sz="2700" b="0" i="0" u="none" strike="noStrike" cap="none">
              <a:solidFill>
                <a:schemeClr val="dk1"/>
              </a:solidFill>
              <a:latin typeface="Helvetica Neue"/>
              <a:ea typeface="Helvetica Neue"/>
              <a:cs typeface="Helvetica Neue"/>
              <a:sym typeface="Helvetica Neue"/>
            </a:endParaRPr>
          </a:p>
        </p:txBody>
      </p:sp>
      <p:cxnSp>
        <p:nvCxnSpPr>
          <p:cNvPr id="346" name="Google Shape;346;p4"/>
          <p:cNvCxnSpPr/>
          <p:nvPr/>
        </p:nvCxnSpPr>
        <p:spPr>
          <a:xfrm rot="10800000" flipH="1">
            <a:off x="0" y="877659"/>
            <a:ext cx="9183900" cy="15300"/>
          </a:xfrm>
          <a:prstGeom prst="straightConnector1">
            <a:avLst/>
          </a:prstGeom>
          <a:noFill/>
          <a:ln w="19050" cap="flat" cmpd="sng">
            <a:solidFill>
              <a:srgbClr val="000000"/>
            </a:solidFill>
            <a:prstDash val="solid"/>
            <a:miter lim="800000"/>
            <a:headEnd type="none" w="sm" len="sm"/>
            <a:tailEnd type="none" w="sm" len="sm"/>
          </a:ln>
        </p:spPr>
      </p:cxnSp>
      <p:graphicFrame>
        <p:nvGraphicFramePr>
          <p:cNvPr id="347" name="Google Shape;347;p4"/>
          <p:cNvGraphicFramePr/>
          <p:nvPr/>
        </p:nvGraphicFramePr>
        <p:xfrm>
          <a:off x="439675" y="1050413"/>
          <a:ext cx="3000000" cy="3000000"/>
        </p:xfrm>
        <a:graphic>
          <a:graphicData uri="http://schemas.openxmlformats.org/drawingml/2006/table">
            <a:tbl>
              <a:tblPr>
                <a:noFill/>
                <a:tableStyleId>{22173E43-EAAD-4921-8E32-BB66273556B7}</a:tableStyleId>
              </a:tblPr>
              <a:tblGrid>
                <a:gridCol w="1524000">
                  <a:extLst>
                    <a:ext uri="{9D8B030D-6E8A-4147-A177-3AD203B41FA5}">
                      <a16:colId xmlns:a16="http://schemas.microsoft.com/office/drawing/2014/main" val="20000"/>
                    </a:ext>
                  </a:extLst>
                </a:gridCol>
                <a:gridCol w="6271875">
                  <a:extLst>
                    <a:ext uri="{9D8B030D-6E8A-4147-A177-3AD203B41FA5}">
                      <a16:colId xmlns:a16="http://schemas.microsoft.com/office/drawing/2014/main" val="20001"/>
                    </a:ext>
                  </a:extLst>
                </a:gridCol>
              </a:tblGrid>
              <a:tr h="1270375">
                <a:tc>
                  <a:txBody>
                    <a:bodyPr/>
                    <a:lstStyle/>
                    <a:p>
                      <a:pPr marL="0" marR="0" lvl="0" indent="0" algn="l" rtl="0">
                        <a:lnSpc>
                          <a:spcPct val="100000"/>
                        </a:lnSpc>
                        <a:spcBef>
                          <a:spcPts val="0"/>
                        </a:spcBef>
                        <a:spcAft>
                          <a:spcPts val="0"/>
                        </a:spcAft>
                        <a:buClr>
                          <a:srgbClr val="000000"/>
                        </a:buClr>
                        <a:buSzPts val="1100"/>
                        <a:buFont typeface="Arial"/>
                        <a:buNone/>
                      </a:pPr>
                      <a:r>
                        <a:rPr lang="en" sz="1100" u="none" strike="noStrike" cap="none"/>
                        <a:t> </a:t>
                      </a:r>
                      <a:endParaRPr sz="1100" u="none" strike="noStrike" cap="none"/>
                    </a:p>
                  </a:txBody>
                  <a:tcPr marL="68575" marR="68575" marT="68575" marB="6857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500"/>
                        <a:buFont typeface="Arial"/>
                        <a:buNone/>
                      </a:pPr>
                      <a:r>
                        <a:rPr lang="en" sz="1500" b="1">
                          <a:solidFill>
                            <a:schemeClr val="accent2"/>
                          </a:solidFill>
                          <a:latin typeface="Helvetica Neue"/>
                          <a:ea typeface="Helvetica Neue"/>
                          <a:cs typeface="Helvetica Neue"/>
                          <a:sym typeface="Helvetica Neue"/>
                        </a:rPr>
                        <a:t>DOTW</a:t>
                      </a:r>
                      <a:endParaRPr sz="1500" b="1" u="none" strike="noStrike" cap="none">
                        <a:solidFill>
                          <a:schemeClr val="accent2"/>
                        </a:solidFill>
                        <a:latin typeface="Helvetica Neue"/>
                        <a:ea typeface="Helvetica Neue"/>
                        <a:cs typeface="Helvetica Neue"/>
                        <a:sym typeface="Helvetica Neue"/>
                      </a:endParaRPr>
                    </a:p>
                    <a:p>
                      <a:pPr marL="457200" lvl="0" indent="-304800" algn="l" rtl="0">
                        <a:lnSpc>
                          <a:spcPct val="115000"/>
                        </a:lnSpc>
                        <a:spcBef>
                          <a:spcPts val="0"/>
                        </a:spcBef>
                        <a:spcAft>
                          <a:spcPts val="0"/>
                        </a:spcAft>
                        <a:buClr>
                          <a:schemeClr val="dk1"/>
                        </a:buClr>
                        <a:buSzPts val="1200"/>
                        <a:buFont typeface="Helvetica Neue"/>
                        <a:buChar char="●"/>
                      </a:pPr>
                      <a:r>
                        <a:rPr lang="en" sz="1200">
                          <a:solidFill>
                            <a:schemeClr val="dk1"/>
                          </a:solidFill>
                          <a:latin typeface="Helvetica Neue"/>
                          <a:ea typeface="Helvetica Neue"/>
                          <a:cs typeface="Helvetica Neue"/>
                          <a:sym typeface="Helvetica Neue"/>
                        </a:rPr>
                        <a:t>We analyzed player behavior by week and game mode to find clusters.</a:t>
                      </a:r>
                      <a:endParaRPr sz="1200">
                        <a:solidFill>
                          <a:schemeClr val="dk1"/>
                        </a:solidFill>
                        <a:latin typeface="Helvetica Neue"/>
                        <a:ea typeface="Helvetica Neue"/>
                        <a:cs typeface="Helvetica Neue"/>
                        <a:sym typeface="Helvetica Neue"/>
                      </a:endParaRPr>
                    </a:p>
                    <a:p>
                      <a:pPr marL="457200" lvl="0" indent="-304800" algn="l" rtl="0">
                        <a:lnSpc>
                          <a:spcPct val="115000"/>
                        </a:lnSpc>
                        <a:spcBef>
                          <a:spcPts val="0"/>
                        </a:spcBef>
                        <a:spcAft>
                          <a:spcPts val="0"/>
                        </a:spcAft>
                        <a:buClr>
                          <a:schemeClr val="dk1"/>
                        </a:buClr>
                        <a:buSzPts val="1200"/>
                        <a:buFont typeface="Helvetica Neue"/>
                        <a:buChar char="●"/>
                      </a:pPr>
                      <a:r>
                        <a:rPr lang="en" sz="1200">
                          <a:solidFill>
                            <a:schemeClr val="dk1"/>
                          </a:solidFill>
                          <a:latin typeface="Helvetica Neue"/>
                          <a:ea typeface="Helvetica Neue"/>
                          <a:cs typeface="Helvetica Neue"/>
                          <a:sym typeface="Helvetica Neue"/>
                        </a:rPr>
                        <a:t>Additionally, we analyzed player retention, revenue, and evolution to interpret the clusters</a:t>
                      </a:r>
                      <a:endParaRPr sz="1200">
                        <a:solidFill>
                          <a:schemeClr val="dk1"/>
                        </a:solidFill>
                        <a:latin typeface="Helvetica Neue"/>
                        <a:ea typeface="Helvetica Neue"/>
                        <a:cs typeface="Helvetica Neue"/>
                        <a:sym typeface="Helvetica Neue"/>
                      </a:endParaRPr>
                    </a:p>
                  </a:txBody>
                  <a:tcPr marL="68575" marR="68575" marT="68575" marB="6857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214575">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p>
                  </a:txBody>
                  <a:tcPr marL="68575" marR="68575" marT="68575" marB="6857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500"/>
                        <a:buFont typeface="Arial"/>
                        <a:buNone/>
                      </a:pPr>
                      <a:r>
                        <a:rPr lang="en" sz="1500" b="1">
                          <a:solidFill>
                            <a:schemeClr val="accent2"/>
                          </a:solidFill>
                          <a:latin typeface="Helvetica Neue"/>
                          <a:ea typeface="Helvetica Neue"/>
                          <a:cs typeface="Helvetica Neue"/>
                          <a:sym typeface="Helvetica Neue"/>
                        </a:rPr>
                        <a:t>DOTS</a:t>
                      </a:r>
                      <a:endParaRPr sz="1100" u="none" strike="noStrike" cap="none">
                        <a:solidFill>
                          <a:schemeClr val="dk1"/>
                        </a:solidFill>
                      </a:endParaRPr>
                    </a:p>
                    <a:p>
                      <a:pPr marL="342900" marR="0" lvl="0" indent="-241300" algn="l" rtl="0">
                        <a:lnSpc>
                          <a:spcPct val="115000"/>
                        </a:lnSpc>
                        <a:spcBef>
                          <a:spcPts val="0"/>
                        </a:spcBef>
                        <a:spcAft>
                          <a:spcPts val="0"/>
                        </a:spcAft>
                        <a:buClr>
                          <a:schemeClr val="dk1"/>
                        </a:buClr>
                        <a:buSzPts val="1200"/>
                        <a:buFont typeface="Arial"/>
                        <a:buChar char="●"/>
                      </a:pPr>
                      <a:r>
                        <a:rPr lang="en" sz="1200">
                          <a:solidFill>
                            <a:schemeClr val="dk1"/>
                          </a:solidFill>
                          <a:latin typeface="Helvetica Neue"/>
                          <a:ea typeface="Helvetica Neue"/>
                          <a:cs typeface="Helvetica Neue"/>
                          <a:sym typeface="Helvetica Neue"/>
                        </a:rPr>
                        <a:t>We analyzed player behavior by season to find clusters. </a:t>
                      </a:r>
                      <a:endParaRPr sz="1200">
                        <a:solidFill>
                          <a:schemeClr val="dk1"/>
                        </a:solidFill>
                        <a:latin typeface="Helvetica Neue"/>
                        <a:ea typeface="Helvetica Neue"/>
                        <a:cs typeface="Helvetica Neue"/>
                        <a:sym typeface="Helvetica Neue"/>
                      </a:endParaRPr>
                    </a:p>
                    <a:p>
                      <a:pPr marL="342900" marR="0" lvl="0" indent="-241300" algn="l" rtl="0">
                        <a:lnSpc>
                          <a:spcPct val="115000"/>
                        </a:lnSpc>
                        <a:spcBef>
                          <a:spcPts val="0"/>
                        </a:spcBef>
                        <a:spcAft>
                          <a:spcPts val="0"/>
                        </a:spcAft>
                        <a:buClr>
                          <a:schemeClr val="dk1"/>
                        </a:buClr>
                        <a:buSzPts val="1200"/>
                        <a:buFont typeface="Arial"/>
                        <a:buChar char="●"/>
                      </a:pPr>
                      <a:r>
                        <a:rPr lang="en" sz="1200">
                          <a:solidFill>
                            <a:schemeClr val="dk1"/>
                          </a:solidFill>
                          <a:latin typeface="Helvetica Neue"/>
                          <a:ea typeface="Helvetica Neue"/>
                          <a:cs typeface="Helvetica Neue"/>
                          <a:sym typeface="Helvetica Neue"/>
                        </a:rPr>
                        <a:t>We considered retention of players, revenue of players, and other factors to interpet the clusters. </a:t>
                      </a:r>
                      <a:endParaRPr sz="1200">
                        <a:solidFill>
                          <a:schemeClr val="dk1"/>
                        </a:solidFill>
                        <a:latin typeface="Helvetica Neue"/>
                        <a:ea typeface="Helvetica Neue"/>
                        <a:cs typeface="Helvetica Neue"/>
                        <a:sym typeface="Helvetica Neue"/>
                      </a:endParaRPr>
                    </a:p>
                  </a:txBody>
                  <a:tcPr marL="68575" marR="68575" marT="68575" marB="6857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095375">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p>
                  </a:txBody>
                  <a:tcPr marL="68575" marR="68575" marT="68575" marB="6857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500"/>
                        <a:buFont typeface="Arial"/>
                        <a:buNone/>
                      </a:pPr>
                      <a:r>
                        <a:rPr lang="en" sz="1500" b="1">
                          <a:solidFill>
                            <a:schemeClr val="accent2"/>
                          </a:solidFill>
                          <a:latin typeface="Helvetica Neue"/>
                          <a:ea typeface="Helvetica Neue"/>
                          <a:cs typeface="Helvetica Neue"/>
                          <a:sym typeface="Helvetica Neue"/>
                        </a:rPr>
                        <a:t>Purchase Data</a:t>
                      </a:r>
                      <a:endParaRPr sz="1500" b="1" u="none" strike="noStrike" cap="none">
                        <a:solidFill>
                          <a:schemeClr val="accent2"/>
                        </a:solidFill>
                        <a:latin typeface="Helvetica Neue"/>
                        <a:ea typeface="Helvetica Neue"/>
                        <a:cs typeface="Helvetica Neue"/>
                        <a:sym typeface="Helvetica Neue"/>
                      </a:endParaRPr>
                    </a:p>
                    <a:p>
                      <a:pPr marL="342900" marR="0" lvl="0" indent="-241300" algn="l" rtl="0">
                        <a:lnSpc>
                          <a:spcPct val="115000"/>
                        </a:lnSpc>
                        <a:spcBef>
                          <a:spcPts val="0"/>
                        </a:spcBef>
                        <a:spcAft>
                          <a:spcPts val="0"/>
                        </a:spcAft>
                        <a:buClr>
                          <a:schemeClr val="dk1"/>
                        </a:buClr>
                        <a:buSzPts val="1200"/>
                        <a:buFont typeface="Helvetica Neue"/>
                        <a:buChar char="●"/>
                      </a:pPr>
                      <a:r>
                        <a:rPr lang="en" sz="1200">
                          <a:solidFill>
                            <a:schemeClr val="dk1"/>
                          </a:solidFill>
                        </a:rPr>
                        <a:t>We were given data on user purchases over time divided by type of purchase. We analyzed this in conjunction with our DOTW and DOTS analysis and individually to interpret player purchase behavior. </a:t>
                      </a:r>
                      <a:endParaRPr sz="1200" u="none" strike="noStrike" cap="none">
                        <a:solidFill>
                          <a:schemeClr val="dk1"/>
                        </a:solidFill>
                        <a:latin typeface="Helvetica Neue"/>
                        <a:ea typeface="Helvetica Neue"/>
                        <a:cs typeface="Helvetica Neue"/>
                        <a:sym typeface="Helvetica Neue"/>
                      </a:endParaRPr>
                    </a:p>
                  </a:txBody>
                  <a:tcPr marL="68575" marR="68575" marT="68575" marB="6857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348" name="Google Shape;348;p4"/>
          <p:cNvSpPr/>
          <p:nvPr/>
        </p:nvSpPr>
        <p:spPr>
          <a:xfrm>
            <a:off x="874313" y="2519525"/>
            <a:ext cx="556897" cy="658898"/>
          </a:xfrm>
          <a:custGeom>
            <a:avLst/>
            <a:gdLst/>
            <a:ahLst/>
            <a:cxnLst/>
            <a:rect l="l" t="t" r="r" b="b"/>
            <a:pathLst>
              <a:path w="5182" h="5947" extrusionOk="0">
                <a:moveTo>
                  <a:pt x="1286" y="1"/>
                </a:moveTo>
                <a:lnTo>
                  <a:pt x="1212" y="19"/>
                </a:lnTo>
                <a:lnTo>
                  <a:pt x="1156" y="57"/>
                </a:lnTo>
                <a:lnTo>
                  <a:pt x="1118" y="112"/>
                </a:lnTo>
                <a:lnTo>
                  <a:pt x="1100" y="187"/>
                </a:lnTo>
                <a:lnTo>
                  <a:pt x="1100" y="746"/>
                </a:lnTo>
                <a:lnTo>
                  <a:pt x="429" y="746"/>
                </a:lnTo>
                <a:lnTo>
                  <a:pt x="336" y="783"/>
                </a:lnTo>
                <a:lnTo>
                  <a:pt x="242" y="839"/>
                </a:lnTo>
                <a:lnTo>
                  <a:pt x="149" y="914"/>
                </a:lnTo>
                <a:lnTo>
                  <a:pt x="93" y="989"/>
                </a:lnTo>
                <a:lnTo>
                  <a:pt x="37" y="1082"/>
                </a:lnTo>
                <a:lnTo>
                  <a:pt x="0" y="1194"/>
                </a:lnTo>
                <a:lnTo>
                  <a:pt x="0" y="1305"/>
                </a:lnTo>
                <a:lnTo>
                  <a:pt x="0" y="1865"/>
                </a:lnTo>
                <a:lnTo>
                  <a:pt x="5182" y="1865"/>
                </a:lnTo>
                <a:lnTo>
                  <a:pt x="5182" y="1305"/>
                </a:lnTo>
                <a:lnTo>
                  <a:pt x="5182" y="1194"/>
                </a:lnTo>
                <a:lnTo>
                  <a:pt x="5145" y="1082"/>
                </a:lnTo>
                <a:lnTo>
                  <a:pt x="5089" y="989"/>
                </a:lnTo>
                <a:lnTo>
                  <a:pt x="5033" y="914"/>
                </a:lnTo>
                <a:lnTo>
                  <a:pt x="4940" y="839"/>
                </a:lnTo>
                <a:lnTo>
                  <a:pt x="4846" y="783"/>
                </a:lnTo>
                <a:lnTo>
                  <a:pt x="4753" y="746"/>
                </a:lnTo>
                <a:lnTo>
                  <a:pt x="4082" y="746"/>
                </a:lnTo>
                <a:lnTo>
                  <a:pt x="4082" y="187"/>
                </a:lnTo>
                <a:lnTo>
                  <a:pt x="4064" y="112"/>
                </a:lnTo>
                <a:lnTo>
                  <a:pt x="4026" y="57"/>
                </a:lnTo>
                <a:lnTo>
                  <a:pt x="3970" y="19"/>
                </a:lnTo>
                <a:lnTo>
                  <a:pt x="3896" y="1"/>
                </a:lnTo>
                <a:lnTo>
                  <a:pt x="3523" y="1"/>
                </a:lnTo>
                <a:lnTo>
                  <a:pt x="3448" y="19"/>
                </a:lnTo>
                <a:lnTo>
                  <a:pt x="3392" y="57"/>
                </a:lnTo>
                <a:lnTo>
                  <a:pt x="3355" y="112"/>
                </a:lnTo>
                <a:lnTo>
                  <a:pt x="3337" y="187"/>
                </a:lnTo>
                <a:lnTo>
                  <a:pt x="3337" y="746"/>
                </a:lnTo>
                <a:lnTo>
                  <a:pt x="1845" y="746"/>
                </a:lnTo>
                <a:lnTo>
                  <a:pt x="1845" y="187"/>
                </a:lnTo>
                <a:lnTo>
                  <a:pt x="1827" y="112"/>
                </a:lnTo>
                <a:lnTo>
                  <a:pt x="1789" y="57"/>
                </a:lnTo>
                <a:lnTo>
                  <a:pt x="1734" y="19"/>
                </a:lnTo>
                <a:lnTo>
                  <a:pt x="1659" y="1"/>
                </a:lnTo>
                <a:close/>
                <a:moveTo>
                  <a:pt x="1342" y="2964"/>
                </a:moveTo>
                <a:lnTo>
                  <a:pt x="1398" y="2983"/>
                </a:lnTo>
                <a:lnTo>
                  <a:pt x="1435" y="3002"/>
                </a:lnTo>
                <a:lnTo>
                  <a:pt x="1473" y="3058"/>
                </a:lnTo>
                <a:lnTo>
                  <a:pt x="1473" y="3113"/>
                </a:lnTo>
                <a:lnTo>
                  <a:pt x="1473" y="3579"/>
                </a:lnTo>
                <a:lnTo>
                  <a:pt x="1473" y="3635"/>
                </a:lnTo>
                <a:lnTo>
                  <a:pt x="1435" y="3673"/>
                </a:lnTo>
                <a:lnTo>
                  <a:pt x="1398" y="3710"/>
                </a:lnTo>
                <a:lnTo>
                  <a:pt x="820" y="3710"/>
                </a:lnTo>
                <a:lnTo>
                  <a:pt x="783" y="3673"/>
                </a:lnTo>
                <a:lnTo>
                  <a:pt x="746" y="3635"/>
                </a:lnTo>
                <a:lnTo>
                  <a:pt x="727" y="3579"/>
                </a:lnTo>
                <a:lnTo>
                  <a:pt x="727" y="3113"/>
                </a:lnTo>
                <a:lnTo>
                  <a:pt x="746" y="3058"/>
                </a:lnTo>
                <a:lnTo>
                  <a:pt x="783" y="3002"/>
                </a:lnTo>
                <a:lnTo>
                  <a:pt x="820" y="2983"/>
                </a:lnTo>
                <a:lnTo>
                  <a:pt x="876" y="2964"/>
                </a:lnTo>
                <a:close/>
                <a:moveTo>
                  <a:pt x="2815" y="2964"/>
                </a:moveTo>
                <a:lnTo>
                  <a:pt x="2871" y="2983"/>
                </a:lnTo>
                <a:lnTo>
                  <a:pt x="2926" y="3002"/>
                </a:lnTo>
                <a:lnTo>
                  <a:pt x="2945" y="3058"/>
                </a:lnTo>
                <a:lnTo>
                  <a:pt x="2964" y="3113"/>
                </a:lnTo>
                <a:lnTo>
                  <a:pt x="2964" y="3579"/>
                </a:lnTo>
                <a:lnTo>
                  <a:pt x="2945" y="3635"/>
                </a:lnTo>
                <a:lnTo>
                  <a:pt x="2926" y="3673"/>
                </a:lnTo>
                <a:lnTo>
                  <a:pt x="2871" y="3710"/>
                </a:lnTo>
                <a:lnTo>
                  <a:pt x="2311" y="3710"/>
                </a:lnTo>
                <a:lnTo>
                  <a:pt x="2255" y="3673"/>
                </a:lnTo>
                <a:lnTo>
                  <a:pt x="2237" y="3635"/>
                </a:lnTo>
                <a:lnTo>
                  <a:pt x="2218" y="3579"/>
                </a:lnTo>
                <a:lnTo>
                  <a:pt x="2218" y="3113"/>
                </a:lnTo>
                <a:lnTo>
                  <a:pt x="2237" y="3058"/>
                </a:lnTo>
                <a:lnTo>
                  <a:pt x="2255" y="3002"/>
                </a:lnTo>
                <a:lnTo>
                  <a:pt x="2311" y="2983"/>
                </a:lnTo>
                <a:lnTo>
                  <a:pt x="2367" y="2964"/>
                </a:lnTo>
                <a:close/>
                <a:moveTo>
                  <a:pt x="4306" y="2964"/>
                </a:moveTo>
                <a:lnTo>
                  <a:pt x="4362" y="2983"/>
                </a:lnTo>
                <a:lnTo>
                  <a:pt x="4399" y="3002"/>
                </a:lnTo>
                <a:lnTo>
                  <a:pt x="4436" y="3058"/>
                </a:lnTo>
                <a:lnTo>
                  <a:pt x="4455" y="3113"/>
                </a:lnTo>
                <a:lnTo>
                  <a:pt x="4455" y="3579"/>
                </a:lnTo>
                <a:lnTo>
                  <a:pt x="4436" y="3635"/>
                </a:lnTo>
                <a:lnTo>
                  <a:pt x="4399" y="3673"/>
                </a:lnTo>
                <a:lnTo>
                  <a:pt x="4362" y="3710"/>
                </a:lnTo>
                <a:lnTo>
                  <a:pt x="3784" y="3710"/>
                </a:lnTo>
                <a:lnTo>
                  <a:pt x="3747" y="3673"/>
                </a:lnTo>
                <a:lnTo>
                  <a:pt x="3709" y="3635"/>
                </a:lnTo>
                <a:lnTo>
                  <a:pt x="3709" y="3579"/>
                </a:lnTo>
                <a:lnTo>
                  <a:pt x="3709" y="3113"/>
                </a:lnTo>
                <a:lnTo>
                  <a:pt x="3709" y="3058"/>
                </a:lnTo>
                <a:lnTo>
                  <a:pt x="3747" y="3002"/>
                </a:lnTo>
                <a:lnTo>
                  <a:pt x="3784" y="2983"/>
                </a:lnTo>
                <a:lnTo>
                  <a:pt x="3840" y="2964"/>
                </a:lnTo>
                <a:close/>
                <a:moveTo>
                  <a:pt x="1342" y="4456"/>
                </a:moveTo>
                <a:lnTo>
                  <a:pt x="1398" y="4474"/>
                </a:lnTo>
                <a:lnTo>
                  <a:pt x="1435" y="4493"/>
                </a:lnTo>
                <a:lnTo>
                  <a:pt x="1473" y="4549"/>
                </a:lnTo>
                <a:lnTo>
                  <a:pt x="1473" y="4586"/>
                </a:lnTo>
                <a:lnTo>
                  <a:pt x="1473" y="5052"/>
                </a:lnTo>
                <a:lnTo>
                  <a:pt x="1473" y="5108"/>
                </a:lnTo>
                <a:lnTo>
                  <a:pt x="1435" y="5164"/>
                </a:lnTo>
                <a:lnTo>
                  <a:pt x="1398" y="5182"/>
                </a:lnTo>
                <a:lnTo>
                  <a:pt x="1342" y="5201"/>
                </a:lnTo>
                <a:lnTo>
                  <a:pt x="876" y="5201"/>
                </a:lnTo>
                <a:lnTo>
                  <a:pt x="820" y="5182"/>
                </a:lnTo>
                <a:lnTo>
                  <a:pt x="783" y="5164"/>
                </a:lnTo>
                <a:lnTo>
                  <a:pt x="746" y="5108"/>
                </a:lnTo>
                <a:lnTo>
                  <a:pt x="727" y="5052"/>
                </a:lnTo>
                <a:lnTo>
                  <a:pt x="727" y="4586"/>
                </a:lnTo>
                <a:lnTo>
                  <a:pt x="746" y="4549"/>
                </a:lnTo>
                <a:lnTo>
                  <a:pt x="783" y="4493"/>
                </a:lnTo>
                <a:lnTo>
                  <a:pt x="820" y="4474"/>
                </a:lnTo>
                <a:lnTo>
                  <a:pt x="876" y="4456"/>
                </a:lnTo>
                <a:close/>
                <a:moveTo>
                  <a:pt x="2815" y="4456"/>
                </a:moveTo>
                <a:lnTo>
                  <a:pt x="2871" y="4474"/>
                </a:lnTo>
                <a:lnTo>
                  <a:pt x="2926" y="4493"/>
                </a:lnTo>
                <a:lnTo>
                  <a:pt x="2945" y="4549"/>
                </a:lnTo>
                <a:lnTo>
                  <a:pt x="2964" y="4586"/>
                </a:lnTo>
                <a:lnTo>
                  <a:pt x="2964" y="5052"/>
                </a:lnTo>
                <a:lnTo>
                  <a:pt x="2945" y="5108"/>
                </a:lnTo>
                <a:lnTo>
                  <a:pt x="2926" y="5164"/>
                </a:lnTo>
                <a:lnTo>
                  <a:pt x="2871" y="5182"/>
                </a:lnTo>
                <a:lnTo>
                  <a:pt x="2815" y="5201"/>
                </a:lnTo>
                <a:lnTo>
                  <a:pt x="2367" y="5201"/>
                </a:lnTo>
                <a:lnTo>
                  <a:pt x="2311" y="5182"/>
                </a:lnTo>
                <a:lnTo>
                  <a:pt x="2255" y="5164"/>
                </a:lnTo>
                <a:lnTo>
                  <a:pt x="2237" y="5108"/>
                </a:lnTo>
                <a:lnTo>
                  <a:pt x="2218" y="5052"/>
                </a:lnTo>
                <a:lnTo>
                  <a:pt x="2218" y="4586"/>
                </a:lnTo>
                <a:lnTo>
                  <a:pt x="2237" y="4549"/>
                </a:lnTo>
                <a:lnTo>
                  <a:pt x="2255" y="4493"/>
                </a:lnTo>
                <a:lnTo>
                  <a:pt x="2311" y="4474"/>
                </a:lnTo>
                <a:lnTo>
                  <a:pt x="2367" y="4456"/>
                </a:lnTo>
                <a:close/>
                <a:moveTo>
                  <a:pt x="4306" y="4456"/>
                </a:moveTo>
                <a:lnTo>
                  <a:pt x="4362" y="4474"/>
                </a:lnTo>
                <a:lnTo>
                  <a:pt x="4399" y="4493"/>
                </a:lnTo>
                <a:lnTo>
                  <a:pt x="4436" y="4549"/>
                </a:lnTo>
                <a:lnTo>
                  <a:pt x="4455" y="4586"/>
                </a:lnTo>
                <a:lnTo>
                  <a:pt x="4455" y="5052"/>
                </a:lnTo>
                <a:lnTo>
                  <a:pt x="4436" y="5108"/>
                </a:lnTo>
                <a:lnTo>
                  <a:pt x="4399" y="5164"/>
                </a:lnTo>
                <a:lnTo>
                  <a:pt x="4362" y="5182"/>
                </a:lnTo>
                <a:lnTo>
                  <a:pt x="4306" y="5201"/>
                </a:lnTo>
                <a:lnTo>
                  <a:pt x="3840" y="5201"/>
                </a:lnTo>
                <a:lnTo>
                  <a:pt x="3784" y="5182"/>
                </a:lnTo>
                <a:lnTo>
                  <a:pt x="3747" y="5164"/>
                </a:lnTo>
                <a:lnTo>
                  <a:pt x="3709" y="5108"/>
                </a:lnTo>
                <a:lnTo>
                  <a:pt x="3709" y="5052"/>
                </a:lnTo>
                <a:lnTo>
                  <a:pt x="3709" y="4586"/>
                </a:lnTo>
                <a:lnTo>
                  <a:pt x="3709" y="4549"/>
                </a:lnTo>
                <a:lnTo>
                  <a:pt x="3747" y="4493"/>
                </a:lnTo>
                <a:lnTo>
                  <a:pt x="3784" y="4474"/>
                </a:lnTo>
                <a:lnTo>
                  <a:pt x="3840" y="4456"/>
                </a:lnTo>
                <a:close/>
                <a:moveTo>
                  <a:pt x="0" y="2219"/>
                </a:moveTo>
                <a:lnTo>
                  <a:pt x="0" y="5388"/>
                </a:lnTo>
                <a:lnTo>
                  <a:pt x="0" y="5499"/>
                </a:lnTo>
                <a:lnTo>
                  <a:pt x="37" y="5593"/>
                </a:lnTo>
                <a:lnTo>
                  <a:pt x="93" y="5686"/>
                </a:lnTo>
                <a:lnTo>
                  <a:pt x="149" y="5779"/>
                </a:lnTo>
                <a:lnTo>
                  <a:pt x="242" y="5854"/>
                </a:lnTo>
                <a:lnTo>
                  <a:pt x="336" y="5891"/>
                </a:lnTo>
                <a:lnTo>
                  <a:pt x="429" y="5928"/>
                </a:lnTo>
                <a:lnTo>
                  <a:pt x="541" y="5947"/>
                </a:lnTo>
                <a:lnTo>
                  <a:pt x="4641" y="5947"/>
                </a:lnTo>
                <a:lnTo>
                  <a:pt x="4753" y="5928"/>
                </a:lnTo>
                <a:lnTo>
                  <a:pt x="4846" y="5891"/>
                </a:lnTo>
                <a:lnTo>
                  <a:pt x="4940" y="5854"/>
                </a:lnTo>
                <a:lnTo>
                  <a:pt x="5033" y="5779"/>
                </a:lnTo>
                <a:lnTo>
                  <a:pt x="5089" y="5686"/>
                </a:lnTo>
                <a:lnTo>
                  <a:pt x="5145" y="5593"/>
                </a:lnTo>
                <a:lnTo>
                  <a:pt x="5182" y="5499"/>
                </a:lnTo>
                <a:lnTo>
                  <a:pt x="5182" y="5388"/>
                </a:lnTo>
                <a:lnTo>
                  <a:pt x="5182" y="2219"/>
                </a:lnTo>
                <a:close/>
              </a:path>
            </a:pathLst>
          </a:custGeom>
          <a:solidFill>
            <a:srgbClr val="95B3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
          <p:cNvSpPr/>
          <p:nvPr/>
        </p:nvSpPr>
        <p:spPr>
          <a:xfrm>
            <a:off x="808448" y="3816399"/>
            <a:ext cx="688626" cy="658905"/>
          </a:xfrm>
          <a:custGeom>
            <a:avLst/>
            <a:gdLst/>
            <a:ahLst/>
            <a:cxnLst/>
            <a:rect l="l" t="t" r="r" b="b"/>
            <a:pathLst>
              <a:path w="6693" h="5929" extrusionOk="0">
                <a:moveTo>
                  <a:pt x="224" y="1"/>
                </a:moveTo>
                <a:lnTo>
                  <a:pt x="168" y="20"/>
                </a:lnTo>
                <a:lnTo>
                  <a:pt x="94" y="75"/>
                </a:lnTo>
                <a:lnTo>
                  <a:pt x="19" y="169"/>
                </a:lnTo>
                <a:lnTo>
                  <a:pt x="19" y="225"/>
                </a:lnTo>
                <a:lnTo>
                  <a:pt x="1" y="281"/>
                </a:lnTo>
                <a:lnTo>
                  <a:pt x="1" y="467"/>
                </a:lnTo>
                <a:lnTo>
                  <a:pt x="19" y="523"/>
                </a:lnTo>
                <a:lnTo>
                  <a:pt x="19" y="560"/>
                </a:lnTo>
                <a:lnTo>
                  <a:pt x="94" y="653"/>
                </a:lnTo>
                <a:lnTo>
                  <a:pt x="168" y="709"/>
                </a:lnTo>
                <a:lnTo>
                  <a:pt x="224" y="728"/>
                </a:lnTo>
                <a:lnTo>
                  <a:pt x="280" y="747"/>
                </a:lnTo>
                <a:lnTo>
                  <a:pt x="1100" y="747"/>
                </a:lnTo>
                <a:lnTo>
                  <a:pt x="1902" y="4717"/>
                </a:lnTo>
                <a:lnTo>
                  <a:pt x="1827" y="4773"/>
                </a:lnTo>
                <a:lnTo>
                  <a:pt x="1771" y="4829"/>
                </a:lnTo>
                <a:lnTo>
                  <a:pt x="1715" y="4903"/>
                </a:lnTo>
                <a:lnTo>
                  <a:pt x="1659" y="4978"/>
                </a:lnTo>
                <a:lnTo>
                  <a:pt x="1622" y="5052"/>
                </a:lnTo>
                <a:lnTo>
                  <a:pt x="1604" y="5127"/>
                </a:lnTo>
                <a:lnTo>
                  <a:pt x="1585" y="5220"/>
                </a:lnTo>
                <a:lnTo>
                  <a:pt x="1585" y="5313"/>
                </a:lnTo>
                <a:lnTo>
                  <a:pt x="1604" y="5444"/>
                </a:lnTo>
                <a:lnTo>
                  <a:pt x="1641" y="5556"/>
                </a:lnTo>
                <a:lnTo>
                  <a:pt x="1697" y="5649"/>
                </a:lnTo>
                <a:lnTo>
                  <a:pt x="1771" y="5742"/>
                </a:lnTo>
                <a:lnTo>
                  <a:pt x="1864" y="5817"/>
                </a:lnTo>
                <a:lnTo>
                  <a:pt x="1976" y="5872"/>
                </a:lnTo>
                <a:lnTo>
                  <a:pt x="2088" y="5910"/>
                </a:lnTo>
                <a:lnTo>
                  <a:pt x="2200" y="5928"/>
                </a:lnTo>
                <a:lnTo>
                  <a:pt x="2330" y="5928"/>
                </a:lnTo>
                <a:lnTo>
                  <a:pt x="2461" y="5891"/>
                </a:lnTo>
                <a:lnTo>
                  <a:pt x="2573" y="5835"/>
                </a:lnTo>
                <a:lnTo>
                  <a:pt x="2685" y="5761"/>
                </a:lnTo>
                <a:lnTo>
                  <a:pt x="2759" y="5649"/>
                </a:lnTo>
                <a:lnTo>
                  <a:pt x="2834" y="5537"/>
                </a:lnTo>
                <a:lnTo>
                  <a:pt x="2871" y="5425"/>
                </a:lnTo>
                <a:lnTo>
                  <a:pt x="2890" y="5295"/>
                </a:lnTo>
                <a:lnTo>
                  <a:pt x="2871" y="5146"/>
                </a:lnTo>
                <a:lnTo>
                  <a:pt x="2834" y="5034"/>
                </a:lnTo>
                <a:lnTo>
                  <a:pt x="2759" y="4922"/>
                </a:lnTo>
                <a:lnTo>
                  <a:pt x="2685" y="4829"/>
                </a:lnTo>
                <a:lnTo>
                  <a:pt x="5126" y="4829"/>
                </a:lnTo>
                <a:lnTo>
                  <a:pt x="5033" y="4922"/>
                </a:lnTo>
                <a:lnTo>
                  <a:pt x="4977" y="5034"/>
                </a:lnTo>
                <a:lnTo>
                  <a:pt x="4940" y="5164"/>
                </a:lnTo>
                <a:lnTo>
                  <a:pt x="4921" y="5295"/>
                </a:lnTo>
                <a:lnTo>
                  <a:pt x="4940" y="5425"/>
                </a:lnTo>
                <a:lnTo>
                  <a:pt x="4977" y="5556"/>
                </a:lnTo>
                <a:lnTo>
                  <a:pt x="5033" y="5649"/>
                </a:lnTo>
                <a:lnTo>
                  <a:pt x="5126" y="5742"/>
                </a:lnTo>
                <a:lnTo>
                  <a:pt x="5220" y="5817"/>
                </a:lnTo>
                <a:lnTo>
                  <a:pt x="5313" y="5891"/>
                </a:lnTo>
                <a:lnTo>
                  <a:pt x="5443" y="5928"/>
                </a:lnTo>
                <a:lnTo>
                  <a:pt x="5704" y="5928"/>
                </a:lnTo>
                <a:lnTo>
                  <a:pt x="5816" y="5891"/>
                </a:lnTo>
                <a:lnTo>
                  <a:pt x="5928" y="5835"/>
                </a:lnTo>
                <a:lnTo>
                  <a:pt x="6021" y="5742"/>
                </a:lnTo>
                <a:lnTo>
                  <a:pt x="6114" y="5649"/>
                </a:lnTo>
                <a:lnTo>
                  <a:pt x="6170" y="5537"/>
                </a:lnTo>
                <a:lnTo>
                  <a:pt x="6208" y="5425"/>
                </a:lnTo>
                <a:lnTo>
                  <a:pt x="6226" y="5295"/>
                </a:lnTo>
                <a:lnTo>
                  <a:pt x="6208" y="5183"/>
                </a:lnTo>
                <a:lnTo>
                  <a:pt x="6189" y="5108"/>
                </a:lnTo>
                <a:lnTo>
                  <a:pt x="6170" y="5015"/>
                </a:lnTo>
                <a:lnTo>
                  <a:pt x="6114" y="4940"/>
                </a:lnTo>
                <a:lnTo>
                  <a:pt x="6077" y="4866"/>
                </a:lnTo>
                <a:lnTo>
                  <a:pt x="6003" y="4810"/>
                </a:lnTo>
                <a:lnTo>
                  <a:pt x="5928" y="4754"/>
                </a:lnTo>
                <a:lnTo>
                  <a:pt x="5853" y="4698"/>
                </a:lnTo>
                <a:lnTo>
                  <a:pt x="5928" y="4419"/>
                </a:lnTo>
                <a:lnTo>
                  <a:pt x="5928" y="4363"/>
                </a:lnTo>
                <a:lnTo>
                  <a:pt x="5928" y="4288"/>
                </a:lnTo>
                <a:lnTo>
                  <a:pt x="5891" y="4232"/>
                </a:lnTo>
                <a:lnTo>
                  <a:pt x="5872" y="4176"/>
                </a:lnTo>
                <a:lnTo>
                  <a:pt x="5816" y="4139"/>
                </a:lnTo>
                <a:lnTo>
                  <a:pt x="5779" y="4102"/>
                </a:lnTo>
                <a:lnTo>
                  <a:pt x="5723" y="4083"/>
                </a:lnTo>
                <a:lnTo>
                  <a:pt x="2536" y="4083"/>
                </a:lnTo>
                <a:lnTo>
                  <a:pt x="2461" y="3710"/>
                </a:lnTo>
                <a:lnTo>
                  <a:pt x="5853" y="3710"/>
                </a:lnTo>
                <a:lnTo>
                  <a:pt x="5947" y="3692"/>
                </a:lnTo>
                <a:lnTo>
                  <a:pt x="6040" y="3654"/>
                </a:lnTo>
                <a:lnTo>
                  <a:pt x="6096" y="3580"/>
                </a:lnTo>
                <a:lnTo>
                  <a:pt x="6133" y="3487"/>
                </a:lnTo>
                <a:lnTo>
                  <a:pt x="6674" y="1082"/>
                </a:lnTo>
                <a:lnTo>
                  <a:pt x="6692" y="1007"/>
                </a:lnTo>
                <a:lnTo>
                  <a:pt x="6674" y="952"/>
                </a:lnTo>
                <a:lnTo>
                  <a:pt x="6655" y="896"/>
                </a:lnTo>
                <a:lnTo>
                  <a:pt x="6618" y="840"/>
                </a:lnTo>
                <a:lnTo>
                  <a:pt x="6580" y="802"/>
                </a:lnTo>
                <a:lnTo>
                  <a:pt x="6524" y="765"/>
                </a:lnTo>
                <a:lnTo>
                  <a:pt x="6469" y="747"/>
                </a:lnTo>
                <a:lnTo>
                  <a:pt x="1846" y="747"/>
                </a:lnTo>
                <a:lnTo>
                  <a:pt x="1753" y="225"/>
                </a:lnTo>
                <a:lnTo>
                  <a:pt x="1715" y="131"/>
                </a:lnTo>
                <a:lnTo>
                  <a:pt x="1641" y="57"/>
                </a:lnTo>
                <a:lnTo>
                  <a:pt x="1566" y="20"/>
                </a:lnTo>
                <a:lnTo>
                  <a:pt x="1473" y="1"/>
                </a:lnTo>
                <a:close/>
              </a:path>
            </a:pathLst>
          </a:custGeom>
          <a:solidFill>
            <a:srgbClr val="325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0" name="Google Shape;350;p4"/>
          <p:cNvPicPr preferRelativeResize="0"/>
          <p:nvPr/>
        </p:nvPicPr>
        <p:blipFill>
          <a:blip r:embed="rId3">
            <a:alphaModFix/>
          </a:blip>
          <a:stretch>
            <a:fillRect/>
          </a:stretch>
        </p:blipFill>
        <p:spPr>
          <a:xfrm>
            <a:off x="808450" y="1285963"/>
            <a:ext cx="688625" cy="6886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13"/>
        <p:cNvGrpSpPr/>
        <p:nvPr/>
      </p:nvGrpSpPr>
      <p:grpSpPr>
        <a:xfrm>
          <a:off x="0" y="0"/>
          <a:ext cx="0" cy="0"/>
          <a:chOff x="0" y="0"/>
          <a:chExt cx="0" cy="0"/>
        </a:xfrm>
      </p:grpSpPr>
      <p:sp>
        <p:nvSpPr>
          <p:cNvPr id="614" name="Google Shape;614;g11bc1d0e73e_0_1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a:solidFill>
                  <a:schemeClr val="lt1"/>
                </a:solidFill>
              </a:rPr>
              <a:t>DOTW Clustering on Purchase Data</a:t>
            </a:r>
            <a:endParaRPr>
              <a:solidFill>
                <a:schemeClr val="lt1"/>
              </a:solidFill>
            </a:endParaRPr>
          </a:p>
        </p:txBody>
      </p:sp>
      <p:sp>
        <p:nvSpPr>
          <p:cNvPr id="615" name="Google Shape;615;g11bc1d0e73e_0_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g12925dacbca_0_29"/>
          <p:cNvSpPr txBox="1">
            <a:spLocks noGrp="1"/>
          </p:cNvSpPr>
          <p:nvPr>
            <p:ph type="title"/>
          </p:nvPr>
        </p:nvSpPr>
        <p:spPr>
          <a:xfrm>
            <a:off x="295025" y="307850"/>
            <a:ext cx="8624700" cy="771300"/>
          </a:xfrm>
          <a:prstGeom prst="rect">
            <a:avLst/>
          </a:prstGeom>
          <a:noFill/>
          <a:ln>
            <a:noFill/>
          </a:ln>
        </p:spPr>
        <p:txBody>
          <a:bodyPr spcFirstLastPara="1" wrap="square" lIns="68575" tIns="68575" rIns="68575" bIns="68575" anchor="t" anchorCtr="0">
            <a:noAutofit/>
          </a:bodyPr>
          <a:lstStyle/>
          <a:p>
            <a:pPr marL="0" lvl="0" indent="0" algn="l" rtl="0">
              <a:lnSpc>
                <a:spcPct val="100000"/>
              </a:lnSpc>
              <a:spcBef>
                <a:spcPts val="0"/>
              </a:spcBef>
              <a:spcAft>
                <a:spcPts val="0"/>
              </a:spcAft>
              <a:buSzPts val="1800"/>
              <a:buNone/>
            </a:pPr>
            <a:r>
              <a:rPr lang="en"/>
              <a:t>Player Purchase Data Clustering on DOTW for Lucky Draw, Item Shop, Crate</a:t>
            </a:r>
            <a:endParaRPr/>
          </a:p>
        </p:txBody>
      </p:sp>
      <p:cxnSp>
        <p:nvCxnSpPr>
          <p:cNvPr id="621" name="Google Shape;621;g12925dacbca_0_29"/>
          <p:cNvCxnSpPr/>
          <p:nvPr/>
        </p:nvCxnSpPr>
        <p:spPr>
          <a:xfrm>
            <a:off x="382719" y="736869"/>
            <a:ext cx="8261400" cy="0"/>
          </a:xfrm>
          <a:prstGeom prst="straightConnector1">
            <a:avLst/>
          </a:prstGeom>
          <a:noFill/>
          <a:ln w="19050" cap="flat" cmpd="sng">
            <a:solidFill>
              <a:srgbClr val="000000"/>
            </a:solidFill>
            <a:prstDash val="solid"/>
            <a:miter lim="800000"/>
            <a:headEnd type="none" w="sm" len="sm"/>
            <a:tailEnd type="none" w="sm" len="sm"/>
          </a:ln>
        </p:spPr>
      </p:cxnSp>
      <p:sp>
        <p:nvSpPr>
          <p:cNvPr id="622" name="Google Shape;622;g12925dacbca_0_29"/>
          <p:cNvSpPr txBox="1">
            <a:spLocks noGrp="1"/>
          </p:cNvSpPr>
          <p:nvPr>
            <p:ph type="sldNum" idx="12"/>
          </p:nvPr>
        </p:nvSpPr>
        <p:spPr>
          <a:xfrm>
            <a:off x="8483374" y="4840498"/>
            <a:ext cx="4959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
              <a:t>31</a:t>
            </a:fld>
            <a:endParaRPr/>
          </a:p>
        </p:txBody>
      </p:sp>
      <p:sp>
        <p:nvSpPr>
          <p:cNvPr id="623" name="Google Shape;623;g12925dacbca_0_29"/>
          <p:cNvSpPr txBox="1"/>
          <p:nvPr/>
        </p:nvSpPr>
        <p:spPr>
          <a:xfrm>
            <a:off x="382725" y="3742075"/>
            <a:ext cx="82614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solidFill>
                  <a:schemeClr val="dk1"/>
                </a:solidFill>
              </a:rPr>
              <a:t>We see that DOTW clustering yields individual clusters for each day and an additional cluster for general purchasing throughout the week, which in Lucky Draw, Item Shop, and Crate reveals that purchasing these item types is skewed towards weekend purchases: on Saturday for Lucky Draw and Crate, and on Sunday for Item Shop.</a:t>
            </a:r>
            <a:endParaRPr>
              <a:solidFill>
                <a:schemeClr val="dk1"/>
              </a:solidFill>
            </a:endParaRPr>
          </a:p>
        </p:txBody>
      </p:sp>
      <p:sp>
        <p:nvSpPr>
          <p:cNvPr id="624" name="Google Shape;624;g12925dacbca_0_29"/>
          <p:cNvSpPr txBox="1"/>
          <p:nvPr/>
        </p:nvSpPr>
        <p:spPr>
          <a:xfrm>
            <a:off x="765888" y="736875"/>
            <a:ext cx="19632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Helvetica Neue"/>
                <a:ea typeface="Helvetica Neue"/>
                <a:cs typeface="Helvetica Neue"/>
                <a:sym typeface="Helvetica Neue"/>
              </a:rPr>
              <a:t>Lucky Draw</a:t>
            </a:r>
            <a:endParaRPr sz="900">
              <a:latin typeface="Helvetica Neue"/>
              <a:ea typeface="Helvetica Neue"/>
              <a:cs typeface="Helvetica Neue"/>
              <a:sym typeface="Helvetica Neue"/>
            </a:endParaRPr>
          </a:p>
        </p:txBody>
      </p:sp>
      <p:sp>
        <p:nvSpPr>
          <p:cNvPr id="625" name="Google Shape;625;g12925dacbca_0_29"/>
          <p:cNvSpPr txBox="1"/>
          <p:nvPr/>
        </p:nvSpPr>
        <p:spPr>
          <a:xfrm>
            <a:off x="3590388" y="736875"/>
            <a:ext cx="19632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Helvetica Neue"/>
                <a:ea typeface="Helvetica Neue"/>
                <a:cs typeface="Helvetica Neue"/>
                <a:sym typeface="Helvetica Neue"/>
              </a:rPr>
              <a:t>Item Shop</a:t>
            </a:r>
            <a:endParaRPr sz="900">
              <a:latin typeface="Helvetica Neue"/>
              <a:ea typeface="Helvetica Neue"/>
              <a:cs typeface="Helvetica Neue"/>
              <a:sym typeface="Helvetica Neue"/>
            </a:endParaRPr>
          </a:p>
        </p:txBody>
      </p:sp>
      <p:sp>
        <p:nvSpPr>
          <p:cNvPr id="626" name="Google Shape;626;g12925dacbca_0_29"/>
          <p:cNvSpPr txBox="1"/>
          <p:nvPr/>
        </p:nvSpPr>
        <p:spPr>
          <a:xfrm>
            <a:off x="6573363" y="736875"/>
            <a:ext cx="19632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Helvetica Neue"/>
                <a:ea typeface="Helvetica Neue"/>
                <a:cs typeface="Helvetica Neue"/>
                <a:sym typeface="Helvetica Neue"/>
              </a:rPr>
              <a:t>Crate</a:t>
            </a:r>
            <a:endParaRPr sz="900">
              <a:latin typeface="Helvetica Neue"/>
              <a:ea typeface="Helvetica Neue"/>
              <a:cs typeface="Helvetica Neue"/>
              <a:sym typeface="Helvetica Neue"/>
            </a:endParaRPr>
          </a:p>
        </p:txBody>
      </p:sp>
      <p:pic>
        <p:nvPicPr>
          <p:cNvPr id="627" name="Google Shape;627;g12925dacbca_0_29"/>
          <p:cNvPicPr preferRelativeResize="0"/>
          <p:nvPr/>
        </p:nvPicPr>
        <p:blipFill>
          <a:blip r:embed="rId3">
            <a:alphaModFix/>
          </a:blip>
          <a:stretch>
            <a:fillRect/>
          </a:stretch>
        </p:blipFill>
        <p:spPr>
          <a:xfrm>
            <a:off x="340525" y="1036702"/>
            <a:ext cx="2813928" cy="2682099"/>
          </a:xfrm>
          <a:prstGeom prst="rect">
            <a:avLst/>
          </a:prstGeom>
          <a:noFill/>
          <a:ln>
            <a:noFill/>
          </a:ln>
        </p:spPr>
      </p:pic>
      <p:pic>
        <p:nvPicPr>
          <p:cNvPr id="628" name="Google Shape;628;g12925dacbca_0_29"/>
          <p:cNvPicPr preferRelativeResize="0"/>
          <p:nvPr/>
        </p:nvPicPr>
        <p:blipFill>
          <a:blip r:embed="rId4">
            <a:alphaModFix/>
          </a:blip>
          <a:stretch>
            <a:fillRect/>
          </a:stretch>
        </p:blipFill>
        <p:spPr>
          <a:xfrm>
            <a:off x="3265375" y="1029813"/>
            <a:ext cx="2813926" cy="2695905"/>
          </a:xfrm>
          <a:prstGeom prst="rect">
            <a:avLst/>
          </a:prstGeom>
          <a:noFill/>
          <a:ln>
            <a:noFill/>
          </a:ln>
        </p:spPr>
      </p:pic>
      <p:pic>
        <p:nvPicPr>
          <p:cNvPr id="629" name="Google Shape;629;g12925dacbca_0_29"/>
          <p:cNvPicPr preferRelativeResize="0"/>
          <p:nvPr/>
        </p:nvPicPr>
        <p:blipFill>
          <a:blip r:embed="rId5">
            <a:alphaModFix/>
          </a:blip>
          <a:stretch>
            <a:fillRect/>
          </a:stretch>
        </p:blipFill>
        <p:spPr>
          <a:xfrm>
            <a:off x="6148675" y="1059975"/>
            <a:ext cx="2754339" cy="26821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g12925dacbca_0_42"/>
          <p:cNvSpPr txBox="1">
            <a:spLocks noGrp="1"/>
          </p:cNvSpPr>
          <p:nvPr>
            <p:ph type="title"/>
          </p:nvPr>
        </p:nvSpPr>
        <p:spPr>
          <a:xfrm>
            <a:off x="295025" y="307850"/>
            <a:ext cx="8943600" cy="7713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Clr>
                <a:schemeClr val="dk1"/>
              </a:buClr>
              <a:buSzPts val="1800"/>
              <a:buFont typeface="Arial"/>
              <a:buNone/>
            </a:pPr>
            <a:r>
              <a:rPr lang="en"/>
              <a:t>Player Purchase Data Clustering on DOTW for Just For You, Bundle, Battle Pass </a:t>
            </a:r>
            <a:endParaRPr/>
          </a:p>
        </p:txBody>
      </p:sp>
      <p:cxnSp>
        <p:nvCxnSpPr>
          <p:cNvPr id="635" name="Google Shape;635;g12925dacbca_0_42"/>
          <p:cNvCxnSpPr/>
          <p:nvPr/>
        </p:nvCxnSpPr>
        <p:spPr>
          <a:xfrm>
            <a:off x="382719" y="736869"/>
            <a:ext cx="8261400" cy="0"/>
          </a:xfrm>
          <a:prstGeom prst="straightConnector1">
            <a:avLst/>
          </a:prstGeom>
          <a:noFill/>
          <a:ln w="19050" cap="flat" cmpd="sng">
            <a:solidFill>
              <a:srgbClr val="000000"/>
            </a:solidFill>
            <a:prstDash val="solid"/>
            <a:miter lim="800000"/>
            <a:headEnd type="none" w="sm" len="sm"/>
            <a:tailEnd type="none" w="sm" len="sm"/>
          </a:ln>
        </p:spPr>
      </p:cxnSp>
      <p:sp>
        <p:nvSpPr>
          <p:cNvPr id="636" name="Google Shape;636;g12925dacbca_0_42"/>
          <p:cNvSpPr txBox="1"/>
          <p:nvPr/>
        </p:nvSpPr>
        <p:spPr>
          <a:xfrm>
            <a:off x="295025" y="945450"/>
            <a:ext cx="3901200" cy="360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1500" b="0" i="0" u="none" strike="noStrike" cap="none">
              <a:solidFill>
                <a:schemeClr val="dk1"/>
              </a:solidFill>
              <a:latin typeface="Helvetica Neue"/>
              <a:ea typeface="Helvetica Neue"/>
              <a:cs typeface="Helvetica Neue"/>
              <a:sym typeface="Helvetica Neue"/>
            </a:endParaRPr>
          </a:p>
        </p:txBody>
      </p:sp>
      <p:sp>
        <p:nvSpPr>
          <p:cNvPr id="637" name="Google Shape;637;g12925dacbca_0_42"/>
          <p:cNvSpPr txBox="1">
            <a:spLocks noGrp="1"/>
          </p:cNvSpPr>
          <p:nvPr>
            <p:ph type="sldNum" idx="12"/>
          </p:nvPr>
        </p:nvSpPr>
        <p:spPr>
          <a:xfrm>
            <a:off x="8483374" y="4840498"/>
            <a:ext cx="4959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
              <a:t>32</a:t>
            </a:fld>
            <a:endParaRPr/>
          </a:p>
        </p:txBody>
      </p:sp>
      <p:sp>
        <p:nvSpPr>
          <p:cNvPr id="638" name="Google Shape;638;g12925dacbca_0_42"/>
          <p:cNvSpPr txBox="1"/>
          <p:nvPr/>
        </p:nvSpPr>
        <p:spPr>
          <a:xfrm>
            <a:off x="526601" y="3533650"/>
            <a:ext cx="8261400" cy="1242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Similarly to the other item types, we see that clustering for Just For You, Bundle, and Battle Pass give clusters that represent each day alongside a general, non-day cluster. Just For You and Bundle have the same trend of the non-day cluster having more purchases on the weekend, but Battle Pass goes against this trend with the non-day cluster representing purchases on Thursday, potentially reflecting the beginning of seasons since Battle Pass is most bought on the first day.</a:t>
            </a:r>
            <a:endParaRPr/>
          </a:p>
        </p:txBody>
      </p:sp>
      <p:sp>
        <p:nvSpPr>
          <p:cNvPr id="639" name="Google Shape;639;g12925dacbca_0_42"/>
          <p:cNvSpPr txBox="1"/>
          <p:nvPr/>
        </p:nvSpPr>
        <p:spPr>
          <a:xfrm>
            <a:off x="670600" y="736875"/>
            <a:ext cx="19632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Helvetica Neue"/>
                <a:ea typeface="Helvetica Neue"/>
                <a:cs typeface="Helvetica Neue"/>
                <a:sym typeface="Helvetica Neue"/>
              </a:rPr>
              <a:t>Just For You</a:t>
            </a:r>
            <a:endParaRPr sz="900">
              <a:latin typeface="Helvetica Neue"/>
              <a:ea typeface="Helvetica Neue"/>
              <a:cs typeface="Helvetica Neue"/>
              <a:sym typeface="Helvetica Neue"/>
            </a:endParaRPr>
          </a:p>
        </p:txBody>
      </p:sp>
      <p:sp>
        <p:nvSpPr>
          <p:cNvPr id="640" name="Google Shape;640;g12925dacbca_0_42"/>
          <p:cNvSpPr txBox="1"/>
          <p:nvPr/>
        </p:nvSpPr>
        <p:spPr>
          <a:xfrm>
            <a:off x="3444238" y="736875"/>
            <a:ext cx="19632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Helvetica Neue"/>
                <a:ea typeface="Helvetica Neue"/>
                <a:cs typeface="Helvetica Neue"/>
                <a:sym typeface="Helvetica Neue"/>
              </a:rPr>
              <a:t>Bundle</a:t>
            </a:r>
            <a:endParaRPr sz="900">
              <a:latin typeface="Helvetica Neue"/>
              <a:ea typeface="Helvetica Neue"/>
              <a:cs typeface="Helvetica Neue"/>
              <a:sym typeface="Helvetica Neue"/>
            </a:endParaRPr>
          </a:p>
        </p:txBody>
      </p:sp>
      <p:sp>
        <p:nvSpPr>
          <p:cNvPr id="641" name="Google Shape;641;g12925dacbca_0_42"/>
          <p:cNvSpPr txBox="1"/>
          <p:nvPr/>
        </p:nvSpPr>
        <p:spPr>
          <a:xfrm>
            <a:off x="6217863" y="736875"/>
            <a:ext cx="19632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Helvetica Neue"/>
                <a:ea typeface="Helvetica Neue"/>
                <a:cs typeface="Helvetica Neue"/>
                <a:sym typeface="Helvetica Neue"/>
              </a:rPr>
              <a:t>Battle Pass</a:t>
            </a:r>
            <a:endParaRPr sz="900">
              <a:latin typeface="Helvetica Neue"/>
              <a:ea typeface="Helvetica Neue"/>
              <a:cs typeface="Helvetica Neue"/>
              <a:sym typeface="Helvetica Neue"/>
            </a:endParaRPr>
          </a:p>
        </p:txBody>
      </p:sp>
      <p:pic>
        <p:nvPicPr>
          <p:cNvPr id="642" name="Google Shape;642;g12925dacbca_0_42"/>
          <p:cNvPicPr preferRelativeResize="0"/>
          <p:nvPr/>
        </p:nvPicPr>
        <p:blipFill>
          <a:blip r:embed="rId3">
            <a:alphaModFix/>
          </a:blip>
          <a:stretch>
            <a:fillRect/>
          </a:stretch>
        </p:blipFill>
        <p:spPr>
          <a:xfrm>
            <a:off x="3005625" y="976150"/>
            <a:ext cx="2840423" cy="2576026"/>
          </a:xfrm>
          <a:prstGeom prst="rect">
            <a:avLst/>
          </a:prstGeom>
          <a:noFill/>
          <a:ln>
            <a:noFill/>
          </a:ln>
        </p:spPr>
      </p:pic>
      <p:pic>
        <p:nvPicPr>
          <p:cNvPr id="643" name="Google Shape;643;g12925dacbca_0_42"/>
          <p:cNvPicPr preferRelativeResize="0"/>
          <p:nvPr/>
        </p:nvPicPr>
        <p:blipFill>
          <a:blip r:embed="rId4">
            <a:alphaModFix/>
          </a:blip>
          <a:stretch>
            <a:fillRect/>
          </a:stretch>
        </p:blipFill>
        <p:spPr>
          <a:xfrm>
            <a:off x="5929975" y="994675"/>
            <a:ext cx="2679996" cy="2538976"/>
          </a:xfrm>
          <a:prstGeom prst="rect">
            <a:avLst/>
          </a:prstGeom>
          <a:noFill/>
          <a:ln>
            <a:noFill/>
          </a:ln>
        </p:spPr>
      </p:pic>
      <p:pic>
        <p:nvPicPr>
          <p:cNvPr id="644" name="Google Shape;644;g12925dacbca_0_42"/>
          <p:cNvPicPr preferRelativeResize="0"/>
          <p:nvPr/>
        </p:nvPicPr>
        <p:blipFill>
          <a:blip r:embed="rId5">
            <a:alphaModFix/>
          </a:blip>
          <a:stretch>
            <a:fillRect/>
          </a:stretch>
        </p:blipFill>
        <p:spPr>
          <a:xfrm>
            <a:off x="427525" y="994676"/>
            <a:ext cx="2607369" cy="25389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g11bc1d0e73e_0_0"/>
          <p:cNvSpPr txBox="1">
            <a:spLocks noGrp="1"/>
          </p:cNvSpPr>
          <p:nvPr>
            <p:ph type="title"/>
          </p:nvPr>
        </p:nvSpPr>
        <p:spPr>
          <a:xfrm>
            <a:off x="170300" y="217500"/>
            <a:ext cx="8313000" cy="6330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Aggregate Daily Match Wins for each Cluster of Users</a:t>
            </a:r>
            <a:endParaRPr/>
          </a:p>
        </p:txBody>
      </p:sp>
      <p:sp>
        <p:nvSpPr>
          <p:cNvPr id="650" name="Google Shape;650;g11bc1d0e73e_0_0"/>
          <p:cNvSpPr txBox="1">
            <a:spLocks noGrp="1"/>
          </p:cNvSpPr>
          <p:nvPr>
            <p:ph type="sldNum" idx="12"/>
          </p:nvPr>
        </p:nvSpPr>
        <p:spPr>
          <a:xfrm>
            <a:off x="8483374" y="4840498"/>
            <a:ext cx="4959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
              <a:t>33</a:t>
            </a:fld>
            <a:endParaRPr/>
          </a:p>
        </p:txBody>
      </p:sp>
      <p:graphicFrame>
        <p:nvGraphicFramePr>
          <p:cNvPr id="651" name="Google Shape;651;g11bc1d0e73e_0_0"/>
          <p:cNvGraphicFramePr/>
          <p:nvPr/>
        </p:nvGraphicFramePr>
        <p:xfrm>
          <a:off x="227463" y="1378717"/>
          <a:ext cx="3000000" cy="3000000"/>
        </p:xfrm>
        <a:graphic>
          <a:graphicData uri="http://schemas.openxmlformats.org/drawingml/2006/table">
            <a:tbl>
              <a:tblPr>
                <a:noFill/>
                <a:tableStyleId>{05FFE0D2-86C7-4726-84CE-F205D993184C}</a:tableStyleId>
              </a:tblPr>
              <a:tblGrid>
                <a:gridCol w="641650">
                  <a:extLst>
                    <a:ext uri="{9D8B030D-6E8A-4147-A177-3AD203B41FA5}">
                      <a16:colId xmlns:a16="http://schemas.microsoft.com/office/drawing/2014/main" val="20000"/>
                    </a:ext>
                  </a:extLst>
                </a:gridCol>
                <a:gridCol w="894725">
                  <a:extLst>
                    <a:ext uri="{9D8B030D-6E8A-4147-A177-3AD203B41FA5}">
                      <a16:colId xmlns:a16="http://schemas.microsoft.com/office/drawing/2014/main" val="20001"/>
                    </a:ext>
                  </a:extLst>
                </a:gridCol>
                <a:gridCol w="894725">
                  <a:extLst>
                    <a:ext uri="{9D8B030D-6E8A-4147-A177-3AD203B41FA5}">
                      <a16:colId xmlns:a16="http://schemas.microsoft.com/office/drawing/2014/main" val="20002"/>
                    </a:ext>
                  </a:extLst>
                </a:gridCol>
                <a:gridCol w="894725">
                  <a:extLst>
                    <a:ext uri="{9D8B030D-6E8A-4147-A177-3AD203B41FA5}">
                      <a16:colId xmlns:a16="http://schemas.microsoft.com/office/drawing/2014/main" val="20003"/>
                    </a:ext>
                  </a:extLst>
                </a:gridCol>
                <a:gridCol w="894725">
                  <a:extLst>
                    <a:ext uri="{9D8B030D-6E8A-4147-A177-3AD203B41FA5}">
                      <a16:colId xmlns:a16="http://schemas.microsoft.com/office/drawing/2014/main" val="20004"/>
                    </a:ext>
                  </a:extLst>
                </a:gridCol>
                <a:gridCol w="894725">
                  <a:extLst>
                    <a:ext uri="{9D8B030D-6E8A-4147-A177-3AD203B41FA5}">
                      <a16:colId xmlns:a16="http://schemas.microsoft.com/office/drawing/2014/main" val="20005"/>
                    </a:ext>
                  </a:extLst>
                </a:gridCol>
                <a:gridCol w="894725">
                  <a:extLst>
                    <a:ext uri="{9D8B030D-6E8A-4147-A177-3AD203B41FA5}">
                      <a16:colId xmlns:a16="http://schemas.microsoft.com/office/drawing/2014/main" val="20006"/>
                    </a:ext>
                  </a:extLst>
                </a:gridCol>
                <a:gridCol w="894725">
                  <a:extLst>
                    <a:ext uri="{9D8B030D-6E8A-4147-A177-3AD203B41FA5}">
                      <a16:colId xmlns:a16="http://schemas.microsoft.com/office/drawing/2014/main" val="20007"/>
                    </a:ext>
                  </a:extLst>
                </a:gridCol>
                <a:gridCol w="894725">
                  <a:extLst>
                    <a:ext uri="{9D8B030D-6E8A-4147-A177-3AD203B41FA5}">
                      <a16:colId xmlns:a16="http://schemas.microsoft.com/office/drawing/2014/main" val="20008"/>
                    </a:ext>
                  </a:extLst>
                </a:gridCol>
                <a:gridCol w="894725">
                  <a:extLst>
                    <a:ext uri="{9D8B030D-6E8A-4147-A177-3AD203B41FA5}">
                      <a16:colId xmlns:a16="http://schemas.microsoft.com/office/drawing/2014/main" val="20009"/>
                    </a:ext>
                  </a:extLst>
                </a:gridCol>
              </a:tblGrid>
              <a:tr h="397850">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tc gridSpan="8">
                  <a:txBody>
                    <a:bodyPr/>
                    <a:lstStyle/>
                    <a:p>
                      <a:pPr marL="0" lvl="0" indent="0" algn="ctr" rtl="0">
                        <a:lnSpc>
                          <a:spcPct val="115000"/>
                        </a:lnSpc>
                        <a:spcBef>
                          <a:spcPts val="0"/>
                        </a:spcBef>
                        <a:spcAft>
                          <a:spcPts val="0"/>
                        </a:spcAft>
                        <a:buNone/>
                      </a:pPr>
                      <a:r>
                        <a:rPr lang="en" sz="1200" b="1"/>
                        <a:t>Total Daily Match Wins (October 2019 - February 2022)</a:t>
                      </a:r>
                      <a:endParaRPr sz="1200" b="1"/>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66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97850">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tc gridSpan="8">
                  <a:txBody>
                    <a:bodyPr/>
                    <a:lstStyle/>
                    <a:p>
                      <a:pPr marL="0" lvl="0" indent="0" algn="ctr" rtl="0">
                        <a:lnSpc>
                          <a:spcPct val="115000"/>
                        </a:lnSpc>
                        <a:spcBef>
                          <a:spcPts val="0"/>
                        </a:spcBef>
                        <a:spcAft>
                          <a:spcPts val="0"/>
                        </a:spcAft>
                        <a:buNone/>
                      </a:pPr>
                      <a:r>
                        <a:rPr lang="en" sz="1100"/>
                        <a:t>Day of the Week</a:t>
                      </a:r>
                      <a:endParaRPr sz="11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397850">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tc>
                  <a:txBody>
                    <a:bodyPr/>
                    <a:lstStyle/>
                    <a:p>
                      <a:pPr marL="0" lvl="0" indent="0" algn="ctr" rtl="0">
                        <a:lnSpc>
                          <a:spcPct val="115000"/>
                        </a:lnSpc>
                        <a:spcBef>
                          <a:spcPts val="0"/>
                        </a:spcBef>
                        <a:spcAft>
                          <a:spcPts val="0"/>
                        </a:spcAft>
                        <a:buNone/>
                      </a:pPr>
                      <a:r>
                        <a:rPr lang="en" sz="1000"/>
                        <a:t>Monday</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Tuesday</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Wednesday</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Thursday</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Friday</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Saturday</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Sunday</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Additional Cluster 7</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31525">
                <a:tc rowSpan="6">
                  <a:txBody>
                    <a:bodyPr/>
                    <a:lstStyle/>
                    <a:p>
                      <a:pPr marL="0" lvl="0" indent="0" algn="ctr" rtl="0">
                        <a:lnSpc>
                          <a:spcPct val="115000"/>
                        </a:lnSpc>
                        <a:spcBef>
                          <a:spcPts val="0"/>
                        </a:spcBef>
                        <a:spcAft>
                          <a:spcPts val="0"/>
                        </a:spcAft>
                        <a:buNone/>
                      </a:pPr>
                      <a:r>
                        <a:rPr lang="en" sz="1000"/>
                        <a:t>Item for Purchase</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Lucky Draw</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4,130,715</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57BB8A"/>
                    </a:solidFill>
                  </a:tcPr>
                </a:tc>
                <a:tc>
                  <a:txBody>
                    <a:bodyPr/>
                    <a:lstStyle/>
                    <a:p>
                      <a:pPr marL="0" lvl="0" indent="0" algn="ctr" rtl="0">
                        <a:lnSpc>
                          <a:spcPct val="115000"/>
                        </a:lnSpc>
                        <a:spcBef>
                          <a:spcPts val="0"/>
                        </a:spcBef>
                        <a:spcAft>
                          <a:spcPts val="0"/>
                        </a:spcAft>
                        <a:buNone/>
                      </a:pPr>
                      <a:r>
                        <a:rPr lang="en" sz="1000"/>
                        <a:t>6,229,951</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57BB8A"/>
                    </a:solidFill>
                  </a:tcPr>
                </a:tc>
                <a:tc>
                  <a:txBody>
                    <a:bodyPr/>
                    <a:lstStyle/>
                    <a:p>
                      <a:pPr marL="0" lvl="0" indent="0" algn="ctr" rtl="0">
                        <a:lnSpc>
                          <a:spcPct val="115000"/>
                        </a:lnSpc>
                        <a:spcBef>
                          <a:spcPts val="0"/>
                        </a:spcBef>
                        <a:spcAft>
                          <a:spcPts val="0"/>
                        </a:spcAft>
                        <a:buNone/>
                      </a:pPr>
                      <a:r>
                        <a:rPr lang="en" sz="1000"/>
                        <a:t>2,623,606</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4E7D6"/>
                    </a:solidFill>
                  </a:tcPr>
                </a:tc>
                <a:tc>
                  <a:txBody>
                    <a:bodyPr/>
                    <a:lstStyle/>
                    <a:p>
                      <a:pPr marL="0" lvl="0" indent="0" algn="ctr" rtl="0">
                        <a:lnSpc>
                          <a:spcPct val="115000"/>
                        </a:lnSpc>
                        <a:spcBef>
                          <a:spcPts val="0"/>
                        </a:spcBef>
                        <a:spcAft>
                          <a:spcPts val="0"/>
                        </a:spcAft>
                        <a:buNone/>
                      </a:pPr>
                      <a:r>
                        <a:rPr lang="en" sz="1000"/>
                        <a:t>2,158,712</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F7F0"/>
                    </a:solidFill>
                  </a:tcPr>
                </a:tc>
                <a:tc>
                  <a:txBody>
                    <a:bodyPr/>
                    <a:lstStyle/>
                    <a:p>
                      <a:pPr marL="0" lvl="0" indent="0" algn="ctr" rtl="0">
                        <a:lnSpc>
                          <a:spcPct val="115000"/>
                        </a:lnSpc>
                        <a:spcBef>
                          <a:spcPts val="0"/>
                        </a:spcBef>
                        <a:spcAft>
                          <a:spcPts val="0"/>
                        </a:spcAft>
                        <a:buNone/>
                      </a:pPr>
                      <a:r>
                        <a:rPr lang="en" sz="1000"/>
                        <a:t>2,675,516</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FE6D3"/>
                    </a:solidFill>
                  </a:tcPr>
                </a:tc>
                <a:tc>
                  <a:txBody>
                    <a:bodyPr/>
                    <a:lstStyle/>
                    <a:p>
                      <a:pPr marL="0" lvl="0" indent="0" algn="ctr" rtl="0">
                        <a:lnSpc>
                          <a:spcPct val="115000"/>
                        </a:lnSpc>
                        <a:spcBef>
                          <a:spcPts val="0"/>
                        </a:spcBef>
                        <a:spcAft>
                          <a:spcPts val="0"/>
                        </a:spcAft>
                        <a:buNone/>
                      </a:pPr>
                      <a:r>
                        <a:rPr lang="en" sz="1000"/>
                        <a:t>1,812,955</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5F5"/>
                    </a:solidFill>
                  </a:tcPr>
                </a:tc>
                <a:tc>
                  <a:txBody>
                    <a:bodyPr/>
                    <a:lstStyle/>
                    <a:p>
                      <a:pPr marL="0" lvl="0" indent="0" algn="ctr" rtl="0">
                        <a:lnSpc>
                          <a:spcPct val="115000"/>
                        </a:lnSpc>
                        <a:spcBef>
                          <a:spcPts val="0"/>
                        </a:spcBef>
                        <a:spcAft>
                          <a:spcPts val="0"/>
                        </a:spcAft>
                        <a:buNone/>
                      </a:pPr>
                      <a:r>
                        <a:rPr lang="en" sz="1000"/>
                        <a:t>2,049,415</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AF7"/>
                    </a:solidFill>
                  </a:tcPr>
                </a:tc>
                <a:tc>
                  <a:txBody>
                    <a:bodyPr/>
                    <a:lstStyle/>
                    <a:p>
                      <a:pPr marL="0" lvl="0" indent="0" algn="ctr" rtl="0">
                        <a:lnSpc>
                          <a:spcPct val="115000"/>
                        </a:lnSpc>
                        <a:spcBef>
                          <a:spcPts val="0"/>
                        </a:spcBef>
                        <a:spcAft>
                          <a:spcPts val="0"/>
                        </a:spcAft>
                        <a:buNone/>
                      </a:pPr>
                      <a:r>
                        <a:rPr lang="en" sz="1000"/>
                        <a:t>2,050,970</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AF7"/>
                    </a:solidFill>
                  </a:tcPr>
                </a:tc>
                <a:extLst>
                  <a:ext uri="{0D108BD9-81ED-4DB2-BD59-A6C34878D82A}">
                    <a16:rowId xmlns:a16="http://schemas.microsoft.com/office/drawing/2014/main" val="10003"/>
                  </a:ext>
                </a:extLst>
              </a:tr>
              <a:tr h="331525">
                <a:tc vMerge="1">
                  <a:txBody>
                    <a:bodyPr/>
                    <a:lstStyle/>
                    <a:p>
                      <a:endParaRPr lang="en-US"/>
                    </a:p>
                  </a:txBody>
                  <a:tcPr/>
                </a:tc>
                <a:tc>
                  <a:txBody>
                    <a:bodyPr/>
                    <a:lstStyle/>
                    <a:p>
                      <a:pPr marL="0" lvl="0" indent="0" algn="ctr" rtl="0">
                        <a:lnSpc>
                          <a:spcPct val="115000"/>
                        </a:lnSpc>
                        <a:spcBef>
                          <a:spcPts val="0"/>
                        </a:spcBef>
                        <a:spcAft>
                          <a:spcPts val="0"/>
                        </a:spcAft>
                        <a:buNone/>
                      </a:pPr>
                      <a:r>
                        <a:rPr lang="en" sz="1000"/>
                        <a:t>Battle Pass</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559,308</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7C73"/>
                    </a:solidFill>
                  </a:tcPr>
                </a:tc>
                <a:tc>
                  <a:txBody>
                    <a:bodyPr/>
                    <a:lstStyle/>
                    <a:p>
                      <a:pPr marL="0" lvl="0" indent="0" algn="ctr" rtl="0">
                        <a:lnSpc>
                          <a:spcPct val="115000"/>
                        </a:lnSpc>
                        <a:spcBef>
                          <a:spcPts val="0"/>
                        </a:spcBef>
                        <a:spcAft>
                          <a:spcPts val="0"/>
                        </a:spcAft>
                        <a:buNone/>
                      </a:pPr>
                      <a:r>
                        <a:rPr lang="en" sz="1000"/>
                        <a:t>16,182,380</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57BB8A"/>
                    </a:solidFill>
                  </a:tcPr>
                </a:tc>
                <a:tc>
                  <a:txBody>
                    <a:bodyPr/>
                    <a:lstStyle/>
                    <a:p>
                      <a:pPr marL="0" lvl="0" indent="0" algn="ctr" rtl="0">
                        <a:lnSpc>
                          <a:spcPct val="115000"/>
                        </a:lnSpc>
                        <a:spcBef>
                          <a:spcPts val="0"/>
                        </a:spcBef>
                        <a:spcAft>
                          <a:spcPts val="0"/>
                        </a:spcAft>
                        <a:buNone/>
                      </a:pPr>
                      <a:r>
                        <a:rPr lang="en" sz="1000"/>
                        <a:t>2,506,951</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DEBDC"/>
                    </a:solidFill>
                  </a:tcPr>
                </a:tc>
                <a:tc>
                  <a:txBody>
                    <a:bodyPr/>
                    <a:lstStyle/>
                    <a:p>
                      <a:pPr marL="0" lvl="0" indent="0" algn="ctr" rtl="0">
                        <a:lnSpc>
                          <a:spcPct val="115000"/>
                        </a:lnSpc>
                        <a:spcBef>
                          <a:spcPts val="0"/>
                        </a:spcBef>
                        <a:spcAft>
                          <a:spcPts val="0"/>
                        </a:spcAft>
                        <a:buNone/>
                      </a:pPr>
                      <a:r>
                        <a:rPr lang="en" sz="1000"/>
                        <a:t>870,666</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98F88"/>
                    </a:solidFill>
                  </a:tcPr>
                </a:tc>
                <a:tc>
                  <a:txBody>
                    <a:bodyPr/>
                    <a:lstStyle/>
                    <a:p>
                      <a:pPr marL="0" lvl="0" indent="0" algn="ctr" rtl="0">
                        <a:lnSpc>
                          <a:spcPct val="115000"/>
                        </a:lnSpc>
                        <a:spcBef>
                          <a:spcPts val="0"/>
                        </a:spcBef>
                        <a:spcAft>
                          <a:spcPts val="0"/>
                        </a:spcAft>
                        <a:buNone/>
                      </a:pPr>
                      <a:r>
                        <a:rPr lang="en" sz="1000"/>
                        <a:t>807,621</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88880"/>
                    </a:solidFill>
                  </a:tcPr>
                </a:tc>
                <a:tc>
                  <a:txBody>
                    <a:bodyPr/>
                    <a:lstStyle/>
                    <a:p>
                      <a:pPr marL="0" lvl="0" indent="0" algn="ctr" rtl="0">
                        <a:lnSpc>
                          <a:spcPct val="115000"/>
                        </a:lnSpc>
                        <a:spcBef>
                          <a:spcPts val="0"/>
                        </a:spcBef>
                        <a:spcAft>
                          <a:spcPts val="0"/>
                        </a:spcAft>
                        <a:buNone/>
                      </a:pPr>
                      <a:r>
                        <a:rPr lang="en" sz="1000"/>
                        <a:t>719,073</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7F76"/>
                    </a:solidFill>
                  </a:tcPr>
                </a:tc>
                <a:tc>
                  <a:txBody>
                    <a:bodyPr/>
                    <a:lstStyle/>
                    <a:p>
                      <a:pPr marL="0" lvl="0" indent="0" algn="ctr" rtl="0">
                        <a:lnSpc>
                          <a:spcPct val="115000"/>
                        </a:lnSpc>
                        <a:spcBef>
                          <a:spcPts val="0"/>
                        </a:spcBef>
                        <a:spcAft>
                          <a:spcPts val="0"/>
                        </a:spcAft>
                        <a:buNone/>
                      </a:pPr>
                      <a:r>
                        <a:rPr lang="en" sz="1000"/>
                        <a:t>1,257,654</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1B9B4"/>
                    </a:solidFill>
                  </a:tcPr>
                </a:tc>
                <a:tc>
                  <a:txBody>
                    <a:bodyPr/>
                    <a:lstStyle/>
                    <a:p>
                      <a:pPr marL="0" lvl="0" indent="0" algn="ctr" rtl="0">
                        <a:lnSpc>
                          <a:spcPct val="115000"/>
                        </a:lnSpc>
                        <a:spcBef>
                          <a:spcPts val="0"/>
                        </a:spcBef>
                        <a:spcAft>
                          <a:spcPts val="0"/>
                        </a:spcAft>
                        <a:buNone/>
                      </a:pPr>
                      <a:r>
                        <a:rPr lang="en" sz="1000"/>
                        <a:t>522,218</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7C73"/>
                    </a:solidFill>
                  </a:tcPr>
                </a:tc>
                <a:extLst>
                  <a:ext uri="{0D108BD9-81ED-4DB2-BD59-A6C34878D82A}">
                    <a16:rowId xmlns:a16="http://schemas.microsoft.com/office/drawing/2014/main" val="10004"/>
                  </a:ext>
                </a:extLst>
              </a:tr>
              <a:tr h="331525">
                <a:tc vMerge="1">
                  <a:txBody>
                    <a:bodyPr/>
                    <a:lstStyle/>
                    <a:p>
                      <a:endParaRPr lang="en-US"/>
                    </a:p>
                  </a:txBody>
                  <a:tcPr/>
                </a:tc>
                <a:tc>
                  <a:txBody>
                    <a:bodyPr/>
                    <a:lstStyle/>
                    <a:p>
                      <a:pPr marL="0" lvl="0" indent="0" algn="ctr" rtl="0">
                        <a:lnSpc>
                          <a:spcPct val="115000"/>
                        </a:lnSpc>
                        <a:spcBef>
                          <a:spcPts val="0"/>
                        </a:spcBef>
                        <a:spcAft>
                          <a:spcPts val="0"/>
                        </a:spcAft>
                        <a:buNone/>
                      </a:pPr>
                      <a:r>
                        <a:rPr lang="en" sz="1000"/>
                        <a:t>Item Shop</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1,837,952</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8F8"/>
                    </a:solidFill>
                  </a:tcPr>
                </a:tc>
                <a:tc>
                  <a:txBody>
                    <a:bodyPr/>
                    <a:lstStyle/>
                    <a:p>
                      <a:pPr marL="0" lvl="0" indent="0" algn="ctr" rtl="0">
                        <a:lnSpc>
                          <a:spcPct val="115000"/>
                        </a:lnSpc>
                        <a:spcBef>
                          <a:spcPts val="0"/>
                        </a:spcBef>
                        <a:spcAft>
                          <a:spcPts val="0"/>
                        </a:spcAft>
                        <a:buNone/>
                      </a:pPr>
                      <a:r>
                        <a:rPr lang="en" sz="1000"/>
                        <a:t>3,159,463</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7D5B7"/>
                    </a:solidFill>
                  </a:tcPr>
                </a:tc>
                <a:tc>
                  <a:txBody>
                    <a:bodyPr/>
                    <a:lstStyle/>
                    <a:p>
                      <a:pPr marL="0" lvl="0" indent="0" algn="ctr" rtl="0">
                        <a:lnSpc>
                          <a:spcPct val="115000"/>
                        </a:lnSpc>
                        <a:spcBef>
                          <a:spcPts val="0"/>
                        </a:spcBef>
                        <a:spcAft>
                          <a:spcPts val="0"/>
                        </a:spcAft>
                        <a:buNone/>
                      </a:pPr>
                      <a:r>
                        <a:rPr lang="en" sz="1000"/>
                        <a:t>1,833,242</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8F7"/>
                    </a:solidFill>
                  </a:tcPr>
                </a:tc>
                <a:tc>
                  <a:txBody>
                    <a:bodyPr/>
                    <a:lstStyle/>
                    <a:p>
                      <a:pPr marL="0" lvl="0" indent="0" algn="ctr" rtl="0">
                        <a:lnSpc>
                          <a:spcPct val="115000"/>
                        </a:lnSpc>
                        <a:spcBef>
                          <a:spcPts val="0"/>
                        </a:spcBef>
                        <a:spcAft>
                          <a:spcPts val="0"/>
                        </a:spcAft>
                        <a:buNone/>
                      </a:pPr>
                      <a:r>
                        <a:rPr lang="en" sz="1000"/>
                        <a:t>1,867,525</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EFBFB"/>
                    </a:solidFill>
                  </a:tcPr>
                </a:tc>
                <a:tc>
                  <a:txBody>
                    <a:bodyPr/>
                    <a:lstStyle/>
                    <a:p>
                      <a:pPr marL="0" lvl="0" indent="0" algn="ctr" rtl="0">
                        <a:lnSpc>
                          <a:spcPct val="115000"/>
                        </a:lnSpc>
                        <a:spcBef>
                          <a:spcPts val="0"/>
                        </a:spcBef>
                        <a:spcAft>
                          <a:spcPts val="0"/>
                        </a:spcAft>
                        <a:buNone/>
                      </a:pPr>
                      <a:r>
                        <a:rPr lang="en" sz="1000"/>
                        <a:t>2,056,203</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2FAF6"/>
                    </a:solidFill>
                  </a:tcPr>
                </a:tc>
                <a:tc>
                  <a:txBody>
                    <a:bodyPr/>
                    <a:lstStyle/>
                    <a:p>
                      <a:pPr marL="0" lvl="0" indent="0" algn="ctr" rtl="0">
                        <a:lnSpc>
                          <a:spcPct val="115000"/>
                        </a:lnSpc>
                        <a:spcBef>
                          <a:spcPts val="0"/>
                        </a:spcBef>
                        <a:spcAft>
                          <a:spcPts val="0"/>
                        </a:spcAft>
                        <a:buNone/>
                      </a:pPr>
                      <a:r>
                        <a:rPr lang="en" sz="1000"/>
                        <a:t>2,914,221</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CDEC5"/>
                    </a:solidFill>
                  </a:tcPr>
                </a:tc>
                <a:tc>
                  <a:txBody>
                    <a:bodyPr/>
                    <a:lstStyle/>
                    <a:p>
                      <a:pPr marL="0" lvl="0" indent="0" algn="ctr" rtl="0">
                        <a:lnSpc>
                          <a:spcPct val="115000"/>
                        </a:lnSpc>
                        <a:spcBef>
                          <a:spcPts val="0"/>
                        </a:spcBef>
                        <a:spcAft>
                          <a:spcPts val="0"/>
                        </a:spcAft>
                        <a:buNone/>
                      </a:pPr>
                      <a:r>
                        <a:rPr lang="en" sz="1000"/>
                        <a:t>2,166,121</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9F7F0"/>
                    </a:solidFill>
                  </a:tcPr>
                </a:tc>
                <a:tc>
                  <a:txBody>
                    <a:bodyPr/>
                    <a:lstStyle/>
                    <a:p>
                      <a:pPr marL="0" lvl="0" indent="0" algn="ctr" rtl="0">
                        <a:lnSpc>
                          <a:spcPct val="115000"/>
                        </a:lnSpc>
                        <a:spcBef>
                          <a:spcPts val="0"/>
                        </a:spcBef>
                        <a:spcAft>
                          <a:spcPts val="0"/>
                        </a:spcAft>
                        <a:buNone/>
                      </a:pPr>
                      <a:r>
                        <a:rPr lang="en" sz="1000"/>
                        <a:t>1,975,398</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FDFB"/>
                    </a:solidFill>
                  </a:tcPr>
                </a:tc>
                <a:extLst>
                  <a:ext uri="{0D108BD9-81ED-4DB2-BD59-A6C34878D82A}">
                    <a16:rowId xmlns:a16="http://schemas.microsoft.com/office/drawing/2014/main" val="10005"/>
                  </a:ext>
                </a:extLst>
              </a:tr>
              <a:tr h="331525">
                <a:tc vMerge="1">
                  <a:txBody>
                    <a:bodyPr/>
                    <a:lstStyle/>
                    <a:p>
                      <a:endParaRPr lang="en-US"/>
                    </a:p>
                  </a:txBody>
                  <a:tcPr/>
                </a:tc>
                <a:tc>
                  <a:txBody>
                    <a:bodyPr/>
                    <a:lstStyle/>
                    <a:p>
                      <a:pPr marL="0" lvl="0" indent="0" algn="ctr" rtl="0">
                        <a:lnSpc>
                          <a:spcPct val="115000"/>
                        </a:lnSpc>
                        <a:spcBef>
                          <a:spcPts val="0"/>
                        </a:spcBef>
                        <a:spcAft>
                          <a:spcPts val="0"/>
                        </a:spcAft>
                        <a:buNone/>
                      </a:pPr>
                      <a:r>
                        <a:rPr lang="en" sz="1000"/>
                        <a:t>Crate</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2,397,434</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6EFE3"/>
                    </a:solidFill>
                  </a:tcPr>
                </a:tc>
                <a:tc>
                  <a:txBody>
                    <a:bodyPr/>
                    <a:lstStyle/>
                    <a:p>
                      <a:pPr marL="0" lvl="0" indent="0" algn="ctr" rtl="0">
                        <a:lnSpc>
                          <a:spcPct val="115000"/>
                        </a:lnSpc>
                        <a:spcBef>
                          <a:spcPts val="0"/>
                        </a:spcBef>
                        <a:spcAft>
                          <a:spcPts val="0"/>
                        </a:spcAft>
                        <a:buNone/>
                      </a:pPr>
                      <a:r>
                        <a:rPr lang="en" sz="1000"/>
                        <a:t>3,029,138</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2DABF"/>
                    </a:solidFill>
                  </a:tcPr>
                </a:tc>
                <a:tc>
                  <a:txBody>
                    <a:bodyPr/>
                    <a:lstStyle/>
                    <a:p>
                      <a:pPr marL="0" lvl="0" indent="0" algn="ctr" rtl="0">
                        <a:lnSpc>
                          <a:spcPct val="115000"/>
                        </a:lnSpc>
                        <a:spcBef>
                          <a:spcPts val="0"/>
                        </a:spcBef>
                        <a:spcAft>
                          <a:spcPts val="0"/>
                        </a:spcAft>
                        <a:buNone/>
                      </a:pPr>
                      <a:r>
                        <a:rPr lang="en" sz="1000"/>
                        <a:t>2,124,391</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DF8F2"/>
                    </a:solidFill>
                  </a:tcPr>
                </a:tc>
                <a:tc>
                  <a:txBody>
                    <a:bodyPr/>
                    <a:lstStyle/>
                    <a:p>
                      <a:pPr marL="0" lvl="0" indent="0" algn="ctr" rtl="0">
                        <a:lnSpc>
                          <a:spcPct val="115000"/>
                        </a:lnSpc>
                        <a:spcBef>
                          <a:spcPts val="0"/>
                        </a:spcBef>
                        <a:spcAft>
                          <a:spcPts val="0"/>
                        </a:spcAft>
                        <a:buNone/>
                      </a:pPr>
                      <a:r>
                        <a:rPr lang="en" sz="1000"/>
                        <a:t>2,431,384</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3EEE1"/>
                    </a:solidFill>
                  </a:tcPr>
                </a:tc>
                <a:tc>
                  <a:txBody>
                    <a:bodyPr/>
                    <a:lstStyle/>
                    <a:p>
                      <a:pPr marL="0" lvl="0" indent="0" algn="ctr" rtl="0">
                        <a:lnSpc>
                          <a:spcPct val="115000"/>
                        </a:lnSpc>
                        <a:spcBef>
                          <a:spcPts val="0"/>
                        </a:spcBef>
                        <a:spcAft>
                          <a:spcPts val="0"/>
                        </a:spcAft>
                        <a:buNone/>
                      </a:pPr>
                      <a:r>
                        <a:rPr lang="en" sz="1000"/>
                        <a:t>2,491,956</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EECDD"/>
                    </a:solidFill>
                  </a:tcPr>
                </a:tc>
                <a:tc>
                  <a:txBody>
                    <a:bodyPr/>
                    <a:lstStyle/>
                    <a:p>
                      <a:pPr marL="0" lvl="0" indent="0" algn="ctr" rtl="0">
                        <a:lnSpc>
                          <a:spcPct val="115000"/>
                        </a:lnSpc>
                        <a:spcBef>
                          <a:spcPts val="0"/>
                        </a:spcBef>
                        <a:spcAft>
                          <a:spcPts val="0"/>
                        </a:spcAft>
                        <a:buNone/>
                      </a:pPr>
                      <a:r>
                        <a:rPr lang="en" sz="1000"/>
                        <a:t>1,909,687</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EFFFF"/>
                    </a:solidFill>
                  </a:tcPr>
                </a:tc>
                <a:tc>
                  <a:txBody>
                    <a:bodyPr/>
                    <a:lstStyle/>
                    <a:p>
                      <a:pPr marL="0" lvl="0" indent="0" algn="ctr" rtl="0">
                        <a:lnSpc>
                          <a:spcPct val="115000"/>
                        </a:lnSpc>
                        <a:spcBef>
                          <a:spcPts val="0"/>
                        </a:spcBef>
                        <a:spcAft>
                          <a:spcPts val="0"/>
                        </a:spcAft>
                        <a:buNone/>
                      </a:pPr>
                      <a:r>
                        <a:rPr lang="en" sz="1000"/>
                        <a:t>2,156,167</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F7F1"/>
                    </a:solidFill>
                  </a:tcPr>
                </a:tc>
                <a:tc>
                  <a:txBody>
                    <a:bodyPr/>
                    <a:lstStyle/>
                    <a:p>
                      <a:pPr marL="0" lvl="0" indent="0" algn="ctr" rtl="0">
                        <a:lnSpc>
                          <a:spcPct val="115000"/>
                        </a:lnSpc>
                        <a:spcBef>
                          <a:spcPts val="0"/>
                        </a:spcBef>
                        <a:spcAft>
                          <a:spcPts val="0"/>
                        </a:spcAft>
                        <a:buNone/>
                      </a:pPr>
                      <a:r>
                        <a:rPr lang="en" sz="1000"/>
                        <a:t>1,884,512</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EFDFD"/>
                    </a:solidFill>
                  </a:tcPr>
                </a:tc>
                <a:extLst>
                  <a:ext uri="{0D108BD9-81ED-4DB2-BD59-A6C34878D82A}">
                    <a16:rowId xmlns:a16="http://schemas.microsoft.com/office/drawing/2014/main" val="10006"/>
                  </a:ext>
                </a:extLst>
              </a:tr>
              <a:tr h="331525">
                <a:tc vMerge="1">
                  <a:txBody>
                    <a:bodyPr/>
                    <a:lstStyle/>
                    <a:p>
                      <a:endParaRPr lang="en-US"/>
                    </a:p>
                  </a:txBody>
                  <a:tcPr/>
                </a:tc>
                <a:tc>
                  <a:txBody>
                    <a:bodyPr/>
                    <a:lstStyle/>
                    <a:p>
                      <a:pPr marL="0" lvl="0" indent="0" algn="ctr" rtl="0">
                        <a:lnSpc>
                          <a:spcPct val="115000"/>
                        </a:lnSpc>
                        <a:spcBef>
                          <a:spcPts val="0"/>
                        </a:spcBef>
                        <a:spcAft>
                          <a:spcPts val="0"/>
                        </a:spcAft>
                        <a:buNone/>
                      </a:pPr>
                      <a:r>
                        <a:rPr lang="en" sz="1000"/>
                        <a:t>Just For You</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1,409,074</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4CAC6"/>
                    </a:solidFill>
                  </a:tcPr>
                </a:tc>
                <a:tc>
                  <a:txBody>
                    <a:bodyPr/>
                    <a:lstStyle/>
                    <a:p>
                      <a:pPr marL="0" lvl="0" indent="0" algn="ctr" rtl="0">
                        <a:lnSpc>
                          <a:spcPct val="115000"/>
                        </a:lnSpc>
                        <a:spcBef>
                          <a:spcPts val="0"/>
                        </a:spcBef>
                        <a:spcAft>
                          <a:spcPts val="0"/>
                        </a:spcAft>
                        <a:buNone/>
                      </a:pPr>
                      <a:r>
                        <a:rPr lang="en" sz="1000"/>
                        <a:t>2,027,304</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5FBF8"/>
                    </a:solidFill>
                  </a:tcPr>
                </a:tc>
                <a:tc>
                  <a:txBody>
                    <a:bodyPr/>
                    <a:lstStyle/>
                    <a:p>
                      <a:pPr marL="0" lvl="0" indent="0" algn="ctr" rtl="0">
                        <a:lnSpc>
                          <a:spcPct val="115000"/>
                        </a:lnSpc>
                        <a:spcBef>
                          <a:spcPts val="0"/>
                        </a:spcBef>
                        <a:spcAft>
                          <a:spcPts val="0"/>
                        </a:spcAft>
                        <a:buNone/>
                      </a:pPr>
                      <a:r>
                        <a:rPr lang="en" sz="1000"/>
                        <a:t>1,448,972</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5CECB"/>
                    </a:solidFill>
                  </a:tcPr>
                </a:tc>
                <a:tc>
                  <a:txBody>
                    <a:bodyPr/>
                    <a:lstStyle/>
                    <a:p>
                      <a:pPr marL="0" lvl="0" indent="0" algn="ctr" rtl="0">
                        <a:lnSpc>
                          <a:spcPct val="115000"/>
                        </a:lnSpc>
                        <a:spcBef>
                          <a:spcPts val="0"/>
                        </a:spcBef>
                        <a:spcAft>
                          <a:spcPts val="0"/>
                        </a:spcAft>
                        <a:buNone/>
                      </a:pPr>
                      <a:r>
                        <a:rPr lang="en" sz="1000"/>
                        <a:t>1,543,804</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7D8D6"/>
                    </a:solidFill>
                  </a:tcPr>
                </a:tc>
                <a:tc>
                  <a:txBody>
                    <a:bodyPr/>
                    <a:lstStyle/>
                    <a:p>
                      <a:pPr marL="0" lvl="0" indent="0" algn="ctr" rtl="0">
                        <a:lnSpc>
                          <a:spcPct val="115000"/>
                        </a:lnSpc>
                        <a:spcBef>
                          <a:spcPts val="0"/>
                        </a:spcBef>
                        <a:spcAft>
                          <a:spcPts val="0"/>
                        </a:spcAft>
                        <a:buNone/>
                      </a:pPr>
                      <a:r>
                        <a:rPr lang="en" sz="1000"/>
                        <a:t>1,655,017</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E4E2"/>
                    </a:solidFill>
                  </a:tcPr>
                </a:tc>
                <a:tc>
                  <a:txBody>
                    <a:bodyPr/>
                    <a:lstStyle/>
                    <a:p>
                      <a:pPr marL="0" lvl="0" indent="0" algn="ctr" rtl="0">
                        <a:lnSpc>
                          <a:spcPct val="115000"/>
                        </a:lnSpc>
                        <a:spcBef>
                          <a:spcPts val="0"/>
                        </a:spcBef>
                        <a:spcAft>
                          <a:spcPts val="0"/>
                        </a:spcAft>
                        <a:buNone/>
                      </a:pPr>
                      <a:r>
                        <a:rPr lang="en" sz="1000"/>
                        <a:t>1,466,454</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6D0CD"/>
                    </a:solidFill>
                  </a:tcPr>
                </a:tc>
                <a:tc>
                  <a:txBody>
                    <a:bodyPr/>
                    <a:lstStyle/>
                    <a:p>
                      <a:pPr marL="0" lvl="0" indent="0" algn="ctr" rtl="0">
                        <a:lnSpc>
                          <a:spcPct val="115000"/>
                        </a:lnSpc>
                        <a:spcBef>
                          <a:spcPts val="0"/>
                        </a:spcBef>
                        <a:spcAft>
                          <a:spcPts val="0"/>
                        </a:spcAft>
                        <a:buNone/>
                      </a:pPr>
                      <a:r>
                        <a:rPr lang="en" sz="1000"/>
                        <a:t>1,461,366</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5CFCC"/>
                    </a:solidFill>
                  </a:tcPr>
                </a:tc>
                <a:tc>
                  <a:txBody>
                    <a:bodyPr/>
                    <a:lstStyle/>
                    <a:p>
                      <a:pPr marL="0" lvl="0" indent="0" algn="ctr" rtl="0">
                        <a:lnSpc>
                          <a:spcPct val="115000"/>
                        </a:lnSpc>
                        <a:spcBef>
                          <a:spcPts val="0"/>
                        </a:spcBef>
                        <a:spcAft>
                          <a:spcPts val="0"/>
                        </a:spcAft>
                        <a:buNone/>
                      </a:pPr>
                      <a:r>
                        <a:rPr lang="en" sz="1000"/>
                        <a:t>3,573,134</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5C89F"/>
                    </a:solidFill>
                  </a:tcPr>
                </a:tc>
                <a:extLst>
                  <a:ext uri="{0D108BD9-81ED-4DB2-BD59-A6C34878D82A}">
                    <a16:rowId xmlns:a16="http://schemas.microsoft.com/office/drawing/2014/main" val="10007"/>
                  </a:ext>
                </a:extLst>
              </a:tr>
              <a:tr h="331525">
                <a:tc vMerge="1">
                  <a:txBody>
                    <a:bodyPr/>
                    <a:lstStyle/>
                    <a:p>
                      <a:endParaRPr lang="en-US"/>
                    </a:p>
                  </a:txBody>
                  <a:tcPr/>
                </a:tc>
                <a:tc>
                  <a:txBody>
                    <a:bodyPr/>
                    <a:lstStyle/>
                    <a:p>
                      <a:pPr marL="0" lvl="0" indent="0" algn="ctr" rtl="0">
                        <a:lnSpc>
                          <a:spcPct val="115000"/>
                        </a:lnSpc>
                        <a:spcBef>
                          <a:spcPts val="0"/>
                        </a:spcBef>
                        <a:spcAft>
                          <a:spcPts val="0"/>
                        </a:spcAft>
                        <a:buNone/>
                      </a:pPr>
                      <a:r>
                        <a:rPr lang="en" sz="1000"/>
                        <a:t>Bundle</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1,483,237</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6D2CF"/>
                    </a:solidFill>
                  </a:tcPr>
                </a:tc>
                <a:tc>
                  <a:txBody>
                    <a:bodyPr/>
                    <a:lstStyle/>
                    <a:p>
                      <a:pPr marL="0" lvl="0" indent="0" algn="ctr" rtl="0">
                        <a:lnSpc>
                          <a:spcPct val="115000"/>
                        </a:lnSpc>
                        <a:spcBef>
                          <a:spcPts val="0"/>
                        </a:spcBef>
                        <a:spcAft>
                          <a:spcPts val="0"/>
                        </a:spcAft>
                        <a:buNone/>
                      </a:pPr>
                      <a:r>
                        <a:rPr lang="en" sz="1000"/>
                        <a:t>618,113</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7C73"/>
                    </a:solidFill>
                  </a:tcPr>
                </a:tc>
                <a:tc>
                  <a:txBody>
                    <a:bodyPr/>
                    <a:lstStyle/>
                    <a:p>
                      <a:pPr marL="0" lvl="0" indent="0" algn="ctr" rtl="0">
                        <a:lnSpc>
                          <a:spcPct val="115000"/>
                        </a:lnSpc>
                        <a:spcBef>
                          <a:spcPts val="0"/>
                        </a:spcBef>
                        <a:spcAft>
                          <a:spcPts val="0"/>
                        </a:spcAft>
                        <a:buNone/>
                      </a:pPr>
                      <a:r>
                        <a:rPr lang="en" sz="1000"/>
                        <a:t>495,812</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7C73"/>
                    </a:solidFill>
                  </a:tcPr>
                </a:tc>
                <a:tc>
                  <a:txBody>
                    <a:bodyPr/>
                    <a:lstStyle/>
                    <a:p>
                      <a:pPr marL="0" lvl="0" indent="0" algn="ctr" rtl="0">
                        <a:lnSpc>
                          <a:spcPct val="115000"/>
                        </a:lnSpc>
                        <a:spcBef>
                          <a:spcPts val="0"/>
                        </a:spcBef>
                        <a:spcAft>
                          <a:spcPts val="0"/>
                        </a:spcAft>
                        <a:buNone/>
                      </a:pPr>
                      <a:r>
                        <a:rPr lang="en" sz="1000"/>
                        <a:t>1,189,407</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0B2AD"/>
                    </a:solidFill>
                  </a:tcPr>
                </a:tc>
                <a:tc>
                  <a:txBody>
                    <a:bodyPr/>
                    <a:lstStyle/>
                    <a:p>
                      <a:pPr marL="0" lvl="0" indent="0" algn="ctr" rtl="0">
                        <a:lnSpc>
                          <a:spcPct val="115000"/>
                        </a:lnSpc>
                        <a:spcBef>
                          <a:spcPts val="0"/>
                        </a:spcBef>
                        <a:spcAft>
                          <a:spcPts val="0"/>
                        </a:spcAft>
                        <a:buNone/>
                      </a:pPr>
                      <a:r>
                        <a:rPr lang="en" sz="1000"/>
                        <a:t>786,947</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8867E"/>
                    </a:solidFill>
                  </a:tcPr>
                </a:tc>
                <a:tc>
                  <a:txBody>
                    <a:bodyPr/>
                    <a:lstStyle/>
                    <a:p>
                      <a:pPr marL="0" lvl="0" indent="0" algn="ctr" rtl="0">
                        <a:lnSpc>
                          <a:spcPct val="115000"/>
                        </a:lnSpc>
                        <a:spcBef>
                          <a:spcPts val="0"/>
                        </a:spcBef>
                        <a:spcAft>
                          <a:spcPts val="0"/>
                        </a:spcAft>
                        <a:buNone/>
                      </a:pPr>
                      <a:r>
                        <a:rPr lang="en" sz="1000"/>
                        <a:t>544,494</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7C73"/>
                    </a:solidFill>
                  </a:tcPr>
                </a:tc>
                <a:tc>
                  <a:txBody>
                    <a:bodyPr/>
                    <a:lstStyle/>
                    <a:p>
                      <a:pPr marL="0" lvl="0" indent="0" algn="ctr" rtl="0">
                        <a:lnSpc>
                          <a:spcPct val="115000"/>
                        </a:lnSpc>
                        <a:spcBef>
                          <a:spcPts val="0"/>
                        </a:spcBef>
                        <a:spcAft>
                          <a:spcPts val="0"/>
                        </a:spcAft>
                        <a:buNone/>
                      </a:pPr>
                      <a:r>
                        <a:rPr lang="en" sz="1000"/>
                        <a:t>2,592,803</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6E8D8"/>
                    </a:solidFill>
                  </a:tcPr>
                </a:tc>
                <a:tc>
                  <a:txBody>
                    <a:bodyPr/>
                    <a:lstStyle/>
                    <a:p>
                      <a:pPr marL="0" lvl="0" indent="0" algn="ctr" rtl="0">
                        <a:lnSpc>
                          <a:spcPct val="115000"/>
                        </a:lnSpc>
                        <a:spcBef>
                          <a:spcPts val="0"/>
                        </a:spcBef>
                        <a:spcAft>
                          <a:spcPts val="0"/>
                        </a:spcAft>
                        <a:buNone/>
                      </a:pPr>
                      <a:r>
                        <a:rPr lang="en" sz="1000"/>
                        <a:t>796,107</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8877F"/>
                    </a:solidFill>
                  </a:tcPr>
                </a:tc>
                <a:extLst>
                  <a:ext uri="{0D108BD9-81ED-4DB2-BD59-A6C34878D82A}">
                    <a16:rowId xmlns:a16="http://schemas.microsoft.com/office/drawing/2014/main" val="10008"/>
                  </a:ext>
                </a:extLst>
              </a:tr>
            </a:tbl>
          </a:graphicData>
        </a:graphic>
      </p:graphicFrame>
      <p:sp>
        <p:nvSpPr>
          <p:cNvPr id="652" name="Google Shape;652;g11bc1d0e73e_0_0"/>
          <p:cNvSpPr txBox="1"/>
          <p:nvPr/>
        </p:nvSpPr>
        <p:spPr>
          <a:xfrm>
            <a:off x="231925" y="795125"/>
            <a:ext cx="8383800" cy="396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Skilled Players tend to play on Tuesday and are likely to purchase crate and lucky draw items.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g11bc1d0e73e_0_20"/>
          <p:cNvSpPr txBox="1">
            <a:spLocks noGrp="1"/>
          </p:cNvSpPr>
          <p:nvPr>
            <p:ph type="title"/>
          </p:nvPr>
        </p:nvSpPr>
        <p:spPr>
          <a:xfrm>
            <a:off x="170300" y="217500"/>
            <a:ext cx="8313000" cy="6330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Aggregate Daily Match Hours Played for each Cluster of Users</a:t>
            </a:r>
            <a:endParaRPr/>
          </a:p>
        </p:txBody>
      </p:sp>
      <p:sp>
        <p:nvSpPr>
          <p:cNvPr id="658" name="Google Shape;658;g11bc1d0e73e_0_20"/>
          <p:cNvSpPr txBox="1">
            <a:spLocks noGrp="1"/>
          </p:cNvSpPr>
          <p:nvPr>
            <p:ph type="sldNum" idx="12"/>
          </p:nvPr>
        </p:nvSpPr>
        <p:spPr>
          <a:xfrm>
            <a:off x="8483374" y="4840498"/>
            <a:ext cx="4959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34</a:t>
            </a:fld>
            <a:endParaRPr/>
          </a:p>
        </p:txBody>
      </p:sp>
      <p:sp>
        <p:nvSpPr>
          <p:cNvPr id="659" name="Google Shape;659;g11bc1d0e73e_0_20"/>
          <p:cNvSpPr txBox="1"/>
          <p:nvPr/>
        </p:nvSpPr>
        <p:spPr>
          <a:xfrm>
            <a:off x="231925" y="795125"/>
            <a:ext cx="83838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Comparing Daily Match Hours to Daily Match wins show the same patterns: skilled Players generally play on </a:t>
            </a:r>
            <a:r>
              <a:rPr lang="en">
                <a:solidFill>
                  <a:schemeClr val="dk1"/>
                </a:solidFill>
              </a:rPr>
              <a:t>Tuesday </a:t>
            </a:r>
            <a:r>
              <a:rPr lang="en"/>
              <a:t>and are likely to purchase crate and lucky draw items.</a:t>
            </a:r>
            <a:endParaRPr/>
          </a:p>
        </p:txBody>
      </p:sp>
      <p:graphicFrame>
        <p:nvGraphicFramePr>
          <p:cNvPr id="660" name="Google Shape;660;g11bc1d0e73e_0_20"/>
          <p:cNvGraphicFramePr/>
          <p:nvPr/>
        </p:nvGraphicFramePr>
        <p:xfrm>
          <a:off x="180938" y="1452667"/>
          <a:ext cx="3000000" cy="3000000"/>
        </p:xfrm>
        <a:graphic>
          <a:graphicData uri="http://schemas.openxmlformats.org/drawingml/2006/table">
            <a:tbl>
              <a:tblPr>
                <a:noFill/>
                <a:tableStyleId>{05FFE0D2-86C7-4726-84CE-F205D993184C}</a:tableStyleId>
              </a:tblPr>
              <a:tblGrid>
                <a:gridCol w="648150">
                  <a:extLst>
                    <a:ext uri="{9D8B030D-6E8A-4147-A177-3AD203B41FA5}">
                      <a16:colId xmlns:a16="http://schemas.microsoft.com/office/drawing/2014/main" val="20000"/>
                    </a:ext>
                  </a:extLst>
                </a:gridCol>
                <a:gridCol w="903775">
                  <a:extLst>
                    <a:ext uri="{9D8B030D-6E8A-4147-A177-3AD203B41FA5}">
                      <a16:colId xmlns:a16="http://schemas.microsoft.com/office/drawing/2014/main" val="20001"/>
                    </a:ext>
                  </a:extLst>
                </a:gridCol>
                <a:gridCol w="903775">
                  <a:extLst>
                    <a:ext uri="{9D8B030D-6E8A-4147-A177-3AD203B41FA5}">
                      <a16:colId xmlns:a16="http://schemas.microsoft.com/office/drawing/2014/main" val="20002"/>
                    </a:ext>
                  </a:extLst>
                </a:gridCol>
                <a:gridCol w="903775">
                  <a:extLst>
                    <a:ext uri="{9D8B030D-6E8A-4147-A177-3AD203B41FA5}">
                      <a16:colId xmlns:a16="http://schemas.microsoft.com/office/drawing/2014/main" val="20003"/>
                    </a:ext>
                  </a:extLst>
                </a:gridCol>
                <a:gridCol w="903775">
                  <a:extLst>
                    <a:ext uri="{9D8B030D-6E8A-4147-A177-3AD203B41FA5}">
                      <a16:colId xmlns:a16="http://schemas.microsoft.com/office/drawing/2014/main" val="20004"/>
                    </a:ext>
                  </a:extLst>
                </a:gridCol>
                <a:gridCol w="903775">
                  <a:extLst>
                    <a:ext uri="{9D8B030D-6E8A-4147-A177-3AD203B41FA5}">
                      <a16:colId xmlns:a16="http://schemas.microsoft.com/office/drawing/2014/main" val="20005"/>
                    </a:ext>
                  </a:extLst>
                </a:gridCol>
                <a:gridCol w="903775">
                  <a:extLst>
                    <a:ext uri="{9D8B030D-6E8A-4147-A177-3AD203B41FA5}">
                      <a16:colId xmlns:a16="http://schemas.microsoft.com/office/drawing/2014/main" val="20006"/>
                    </a:ext>
                  </a:extLst>
                </a:gridCol>
                <a:gridCol w="903775">
                  <a:extLst>
                    <a:ext uri="{9D8B030D-6E8A-4147-A177-3AD203B41FA5}">
                      <a16:colId xmlns:a16="http://schemas.microsoft.com/office/drawing/2014/main" val="20007"/>
                    </a:ext>
                  </a:extLst>
                </a:gridCol>
                <a:gridCol w="903775">
                  <a:extLst>
                    <a:ext uri="{9D8B030D-6E8A-4147-A177-3AD203B41FA5}">
                      <a16:colId xmlns:a16="http://schemas.microsoft.com/office/drawing/2014/main" val="20008"/>
                    </a:ext>
                  </a:extLst>
                </a:gridCol>
                <a:gridCol w="903775">
                  <a:extLst>
                    <a:ext uri="{9D8B030D-6E8A-4147-A177-3AD203B41FA5}">
                      <a16:colId xmlns:a16="http://schemas.microsoft.com/office/drawing/2014/main" val="20009"/>
                    </a:ext>
                  </a:extLst>
                </a:gridCol>
              </a:tblGrid>
              <a:tr h="400750">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tc gridSpan="8">
                  <a:txBody>
                    <a:bodyPr/>
                    <a:lstStyle/>
                    <a:p>
                      <a:pPr marL="0" lvl="0" indent="0" algn="ctr" rtl="0">
                        <a:lnSpc>
                          <a:spcPct val="115000"/>
                        </a:lnSpc>
                        <a:spcBef>
                          <a:spcPts val="0"/>
                        </a:spcBef>
                        <a:spcAft>
                          <a:spcPts val="0"/>
                        </a:spcAft>
                        <a:buNone/>
                      </a:pPr>
                      <a:r>
                        <a:rPr lang="en" sz="1200" b="1"/>
                        <a:t>Total Daily Match Hours (October 2019 - February 2022)</a:t>
                      </a:r>
                      <a:endParaRPr sz="1200" b="1"/>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66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00750">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tc gridSpan="8">
                  <a:txBody>
                    <a:bodyPr/>
                    <a:lstStyle/>
                    <a:p>
                      <a:pPr marL="0" lvl="0" indent="0" algn="ctr" rtl="0">
                        <a:lnSpc>
                          <a:spcPct val="115000"/>
                        </a:lnSpc>
                        <a:spcBef>
                          <a:spcPts val="0"/>
                        </a:spcBef>
                        <a:spcAft>
                          <a:spcPts val="0"/>
                        </a:spcAft>
                        <a:buNone/>
                      </a:pPr>
                      <a:r>
                        <a:rPr lang="en" sz="1100">
                          <a:solidFill>
                            <a:schemeClr val="dk1"/>
                          </a:solidFill>
                        </a:rPr>
                        <a:t>Day of the Week</a:t>
                      </a:r>
                      <a:endParaRPr sz="11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400750">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tc>
                  <a:txBody>
                    <a:bodyPr/>
                    <a:lstStyle/>
                    <a:p>
                      <a:pPr marL="0" lvl="0" indent="0" algn="ctr" rtl="0">
                        <a:lnSpc>
                          <a:spcPct val="115000"/>
                        </a:lnSpc>
                        <a:spcBef>
                          <a:spcPts val="0"/>
                        </a:spcBef>
                        <a:spcAft>
                          <a:spcPts val="0"/>
                        </a:spcAft>
                        <a:buNone/>
                      </a:pPr>
                      <a:r>
                        <a:rPr lang="en" sz="1000"/>
                        <a:t>Monday</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Tuesday</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Wednesday</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Thursday</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Friday</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Saturday</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Sunday</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100"/>
                        <a:buFont typeface="Arial"/>
                        <a:buNone/>
                      </a:pPr>
                      <a:r>
                        <a:rPr lang="en" sz="1000">
                          <a:solidFill>
                            <a:schemeClr val="dk1"/>
                          </a:solidFill>
                        </a:rPr>
                        <a:t>Additional Cluster 7</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33950">
                <a:tc rowSpan="6">
                  <a:txBody>
                    <a:bodyPr/>
                    <a:lstStyle/>
                    <a:p>
                      <a:pPr marL="0" lvl="0" indent="0" algn="ctr" rtl="0">
                        <a:lnSpc>
                          <a:spcPct val="115000"/>
                        </a:lnSpc>
                        <a:spcBef>
                          <a:spcPts val="0"/>
                        </a:spcBef>
                        <a:spcAft>
                          <a:spcPts val="0"/>
                        </a:spcAft>
                        <a:buNone/>
                      </a:pPr>
                      <a:r>
                        <a:rPr lang="en" sz="1000"/>
                        <a:t>Item for Purchase</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Lucky Draw</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972,446</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57BB8A"/>
                    </a:solidFill>
                  </a:tcPr>
                </a:tc>
                <a:tc>
                  <a:txBody>
                    <a:bodyPr/>
                    <a:lstStyle/>
                    <a:p>
                      <a:pPr marL="0" lvl="0" indent="0" algn="ctr" rtl="0">
                        <a:lnSpc>
                          <a:spcPct val="115000"/>
                        </a:lnSpc>
                        <a:spcBef>
                          <a:spcPts val="0"/>
                        </a:spcBef>
                        <a:spcAft>
                          <a:spcPts val="0"/>
                        </a:spcAft>
                        <a:buNone/>
                      </a:pPr>
                      <a:r>
                        <a:rPr lang="en" sz="1000"/>
                        <a:t>1,445,184</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57BB8A"/>
                    </a:solidFill>
                  </a:tcPr>
                </a:tc>
                <a:tc>
                  <a:txBody>
                    <a:bodyPr/>
                    <a:lstStyle/>
                    <a:p>
                      <a:pPr marL="0" lvl="0" indent="0" algn="ctr" rtl="0">
                        <a:lnSpc>
                          <a:spcPct val="115000"/>
                        </a:lnSpc>
                        <a:spcBef>
                          <a:spcPts val="0"/>
                        </a:spcBef>
                        <a:spcAft>
                          <a:spcPts val="0"/>
                        </a:spcAft>
                        <a:buNone/>
                      </a:pPr>
                      <a:r>
                        <a:rPr lang="en" sz="1000"/>
                        <a:t>602,968</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AEADA"/>
                    </a:solidFill>
                  </a:tcPr>
                </a:tc>
                <a:tc>
                  <a:txBody>
                    <a:bodyPr/>
                    <a:lstStyle/>
                    <a:p>
                      <a:pPr marL="0" lvl="0" indent="0" algn="ctr" rtl="0">
                        <a:lnSpc>
                          <a:spcPct val="115000"/>
                        </a:lnSpc>
                        <a:spcBef>
                          <a:spcPts val="0"/>
                        </a:spcBef>
                        <a:spcAft>
                          <a:spcPts val="0"/>
                        </a:spcAft>
                        <a:buNone/>
                      </a:pPr>
                      <a:r>
                        <a:rPr lang="en" sz="1000"/>
                        <a:t>521,312</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5F5ED"/>
                    </a:solidFill>
                  </a:tcPr>
                </a:tc>
                <a:tc>
                  <a:txBody>
                    <a:bodyPr/>
                    <a:lstStyle/>
                    <a:p>
                      <a:pPr marL="0" lvl="0" indent="0" algn="ctr" rtl="0">
                        <a:lnSpc>
                          <a:spcPct val="115000"/>
                        </a:lnSpc>
                        <a:spcBef>
                          <a:spcPts val="0"/>
                        </a:spcBef>
                        <a:spcAft>
                          <a:spcPts val="0"/>
                        </a:spcAft>
                        <a:buNone/>
                      </a:pPr>
                      <a:r>
                        <a:rPr lang="en" sz="1000"/>
                        <a:t>628,699</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1E6D4"/>
                    </a:solidFill>
                  </a:tcPr>
                </a:tc>
                <a:tc>
                  <a:txBody>
                    <a:bodyPr/>
                    <a:lstStyle/>
                    <a:p>
                      <a:pPr marL="0" lvl="0" indent="0" algn="ctr" rtl="0">
                        <a:lnSpc>
                          <a:spcPct val="115000"/>
                        </a:lnSpc>
                        <a:spcBef>
                          <a:spcPts val="0"/>
                        </a:spcBef>
                        <a:spcAft>
                          <a:spcPts val="0"/>
                        </a:spcAft>
                        <a:buNone/>
                      </a:pPr>
                      <a:r>
                        <a:rPr lang="en" sz="1000"/>
                        <a:t>418,127</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F3F2"/>
                    </a:solidFill>
                  </a:tcPr>
                </a:tc>
                <a:tc>
                  <a:txBody>
                    <a:bodyPr/>
                    <a:lstStyle/>
                    <a:p>
                      <a:pPr marL="0" lvl="0" indent="0" algn="ctr" rtl="0">
                        <a:lnSpc>
                          <a:spcPct val="115000"/>
                        </a:lnSpc>
                        <a:spcBef>
                          <a:spcPts val="0"/>
                        </a:spcBef>
                        <a:spcAft>
                          <a:spcPts val="0"/>
                        </a:spcAft>
                        <a:buNone/>
                      </a:pPr>
                      <a:r>
                        <a:rPr lang="en" sz="1000"/>
                        <a:t>479,424</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BF7"/>
                    </a:solidFill>
                  </a:tcPr>
                </a:tc>
                <a:tc>
                  <a:txBody>
                    <a:bodyPr/>
                    <a:lstStyle/>
                    <a:p>
                      <a:pPr marL="0" lvl="0" indent="0" algn="ctr" rtl="0">
                        <a:lnSpc>
                          <a:spcPct val="115000"/>
                        </a:lnSpc>
                        <a:spcBef>
                          <a:spcPts val="0"/>
                        </a:spcBef>
                        <a:spcAft>
                          <a:spcPts val="0"/>
                        </a:spcAft>
                        <a:buNone/>
                      </a:pPr>
                      <a:r>
                        <a:rPr lang="en" sz="1000"/>
                        <a:t>479,627</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BF7"/>
                    </a:solidFill>
                  </a:tcPr>
                </a:tc>
                <a:extLst>
                  <a:ext uri="{0D108BD9-81ED-4DB2-BD59-A6C34878D82A}">
                    <a16:rowId xmlns:a16="http://schemas.microsoft.com/office/drawing/2014/main" val="10003"/>
                  </a:ext>
                </a:extLst>
              </a:tr>
              <a:tr h="333950">
                <a:tc vMerge="1">
                  <a:txBody>
                    <a:bodyPr/>
                    <a:lstStyle/>
                    <a:p>
                      <a:endParaRPr lang="en-US"/>
                    </a:p>
                  </a:txBody>
                  <a:tcPr/>
                </a:tc>
                <a:tc>
                  <a:txBody>
                    <a:bodyPr/>
                    <a:lstStyle/>
                    <a:p>
                      <a:pPr marL="0" lvl="0" indent="0" algn="ctr" rtl="0">
                        <a:lnSpc>
                          <a:spcPct val="115000"/>
                        </a:lnSpc>
                        <a:spcBef>
                          <a:spcPts val="0"/>
                        </a:spcBef>
                        <a:spcAft>
                          <a:spcPts val="0"/>
                        </a:spcAft>
                        <a:buNone/>
                      </a:pPr>
                      <a:r>
                        <a:rPr lang="en" sz="1000"/>
                        <a:t>Battle Pass</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110,214</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7C73"/>
                    </a:solidFill>
                  </a:tcPr>
                </a:tc>
                <a:tc>
                  <a:txBody>
                    <a:bodyPr/>
                    <a:lstStyle/>
                    <a:p>
                      <a:pPr marL="0" lvl="0" indent="0" algn="ctr" rtl="0">
                        <a:lnSpc>
                          <a:spcPct val="115000"/>
                        </a:lnSpc>
                        <a:spcBef>
                          <a:spcPts val="0"/>
                        </a:spcBef>
                        <a:spcAft>
                          <a:spcPts val="0"/>
                        </a:spcAft>
                        <a:buNone/>
                      </a:pPr>
                      <a:r>
                        <a:rPr lang="en" sz="1000"/>
                        <a:t>3,861,346</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57BB8A"/>
                    </a:solidFill>
                  </a:tcPr>
                </a:tc>
                <a:tc>
                  <a:txBody>
                    <a:bodyPr/>
                    <a:lstStyle/>
                    <a:p>
                      <a:pPr marL="0" lvl="0" indent="0" algn="ctr" rtl="0">
                        <a:lnSpc>
                          <a:spcPct val="115000"/>
                        </a:lnSpc>
                        <a:spcBef>
                          <a:spcPts val="0"/>
                        </a:spcBef>
                        <a:spcAft>
                          <a:spcPts val="0"/>
                        </a:spcAft>
                        <a:buNone/>
                      </a:pPr>
                      <a:r>
                        <a:rPr lang="en" sz="1000"/>
                        <a:t>619,433</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4E7D6"/>
                    </a:solidFill>
                  </a:tcPr>
                </a:tc>
                <a:tc>
                  <a:txBody>
                    <a:bodyPr/>
                    <a:lstStyle/>
                    <a:p>
                      <a:pPr marL="0" lvl="0" indent="0" algn="ctr" rtl="0">
                        <a:lnSpc>
                          <a:spcPct val="115000"/>
                        </a:lnSpc>
                        <a:spcBef>
                          <a:spcPts val="0"/>
                        </a:spcBef>
                        <a:spcAft>
                          <a:spcPts val="0"/>
                        </a:spcAft>
                        <a:buNone/>
                      </a:pPr>
                      <a:r>
                        <a:rPr lang="en" sz="1000"/>
                        <a:t>199,249</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928B"/>
                    </a:solidFill>
                  </a:tcPr>
                </a:tc>
                <a:tc>
                  <a:txBody>
                    <a:bodyPr/>
                    <a:lstStyle/>
                    <a:p>
                      <a:pPr marL="0" lvl="0" indent="0" algn="ctr" rtl="0">
                        <a:lnSpc>
                          <a:spcPct val="115000"/>
                        </a:lnSpc>
                        <a:spcBef>
                          <a:spcPts val="0"/>
                        </a:spcBef>
                        <a:spcAft>
                          <a:spcPts val="0"/>
                        </a:spcAft>
                        <a:buNone/>
                      </a:pPr>
                      <a:r>
                        <a:rPr lang="en" sz="1000"/>
                        <a:t>173,601</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8877F"/>
                    </a:solidFill>
                  </a:tcPr>
                </a:tc>
                <a:tc>
                  <a:txBody>
                    <a:bodyPr/>
                    <a:lstStyle/>
                    <a:p>
                      <a:pPr marL="0" lvl="0" indent="0" algn="ctr" rtl="0">
                        <a:lnSpc>
                          <a:spcPct val="115000"/>
                        </a:lnSpc>
                        <a:spcBef>
                          <a:spcPts val="0"/>
                        </a:spcBef>
                        <a:spcAft>
                          <a:spcPts val="0"/>
                        </a:spcAft>
                        <a:buNone/>
                      </a:pPr>
                      <a:r>
                        <a:rPr lang="en" sz="1000"/>
                        <a:t>150,474</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7D74"/>
                    </a:solidFill>
                  </a:tcPr>
                </a:tc>
                <a:tc>
                  <a:txBody>
                    <a:bodyPr/>
                    <a:lstStyle/>
                    <a:p>
                      <a:pPr marL="0" lvl="0" indent="0" algn="ctr" rtl="0">
                        <a:lnSpc>
                          <a:spcPct val="115000"/>
                        </a:lnSpc>
                        <a:spcBef>
                          <a:spcPts val="0"/>
                        </a:spcBef>
                        <a:spcAft>
                          <a:spcPts val="0"/>
                        </a:spcAft>
                        <a:buNone/>
                      </a:pPr>
                      <a:r>
                        <a:rPr lang="en" sz="1000"/>
                        <a:t>286,374</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1B9B4"/>
                    </a:solidFill>
                  </a:tcPr>
                </a:tc>
                <a:tc>
                  <a:txBody>
                    <a:bodyPr/>
                    <a:lstStyle/>
                    <a:p>
                      <a:pPr marL="0" lvl="0" indent="0" algn="ctr" rtl="0">
                        <a:lnSpc>
                          <a:spcPct val="115000"/>
                        </a:lnSpc>
                        <a:spcBef>
                          <a:spcPts val="0"/>
                        </a:spcBef>
                        <a:spcAft>
                          <a:spcPts val="0"/>
                        </a:spcAft>
                        <a:buNone/>
                      </a:pPr>
                      <a:r>
                        <a:rPr lang="en" sz="1000"/>
                        <a:t>113,479</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7C73"/>
                    </a:solidFill>
                  </a:tcPr>
                </a:tc>
                <a:extLst>
                  <a:ext uri="{0D108BD9-81ED-4DB2-BD59-A6C34878D82A}">
                    <a16:rowId xmlns:a16="http://schemas.microsoft.com/office/drawing/2014/main" val="10004"/>
                  </a:ext>
                </a:extLst>
              </a:tr>
              <a:tr h="333950">
                <a:tc vMerge="1">
                  <a:txBody>
                    <a:bodyPr/>
                    <a:lstStyle/>
                    <a:p>
                      <a:endParaRPr lang="en-US"/>
                    </a:p>
                  </a:txBody>
                  <a:tcPr/>
                </a:tc>
                <a:tc>
                  <a:txBody>
                    <a:bodyPr/>
                    <a:lstStyle/>
                    <a:p>
                      <a:pPr marL="0" lvl="0" indent="0" algn="ctr" rtl="0">
                        <a:lnSpc>
                          <a:spcPct val="115000"/>
                        </a:lnSpc>
                        <a:spcBef>
                          <a:spcPts val="0"/>
                        </a:spcBef>
                        <a:spcAft>
                          <a:spcPts val="0"/>
                        </a:spcAft>
                        <a:buNone/>
                      </a:pPr>
                      <a:r>
                        <a:rPr lang="en" sz="1000"/>
                        <a:t>Item Shop</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416,263</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F2F1"/>
                    </a:solidFill>
                  </a:tcPr>
                </a:tc>
                <a:tc>
                  <a:txBody>
                    <a:bodyPr/>
                    <a:lstStyle/>
                    <a:p>
                      <a:pPr marL="0" lvl="0" indent="0" algn="ctr" rtl="0">
                        <a:lnSpc>
                          <a:spcPct val="115000"/>
                        </a:lnSpc>
                        <a:spcBef>
                          <a:spcPts val="0"/>
                        </a:spcBef>
                        <a:spcAft>
                          <a:spcPts val="0"/>
                        </a:spcAft>
                        <a:buNone/>
                      </a:pPr>
                      <a:r>
                        <a:rPr lang="en" sz="1000"/>
                        <a:t>705,296</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7DCC2"/>
                    </a:solidFill>
                  </a:tcPr>
                </a:tc>
                <a:tc>
                  <a:txBody>
                    <a:bodyPr/>
                    <a:lstStyle/>
                    <a:p>
                      <a:pPr marL="0" lvl="0" indent="0" algn="ctr" rtl="0">
                        <a:lnSpc>
                          <a:spcPct val="115000"/>
                        </a:lnSpc>
                        <a:spcBef>
                          <a:spcPts val="0"/>
                        </a:spcBef>
                        <a:spcAft>
                          <a:spcPts val="0"/>
                        </a:spcAft>
                        <a:buNone/>
                      </a:pPr>
                      <a:r>
                        <a:rPr lang="en" sz="1000"/>
                        <a:t>403,565</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BEDEB"/>
                    </a:solidFill>
                  </a:tcPr>
                </a:tc>
                <a:tc>
                  <a:txBody>
                    <a:bodyPr/>
                    <a:lstStyle/>
                    <a:p>
                      <a:pPr marL="0" lvl="0" indent="0" algn="ctr" rtl="0">
                        <a:lnSpc>
                          <a:spcPct val="115000"/>
                        </a:lnSpc>
                        <a:spcBef>
                          <a:spcPts val="0"/>
                        </a:spcBef>
                        <a:spcAft>
                          <a:spcPts val="0"/>
                        </a:spcAft>
                        <a:buNone/>
                      </a:pPr>
                      <a:r>
                        <a:rPr lang="en" sz="1000"/>
                        <a:t>435,001</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EFBFA"/>
                    </a:solidFill>
                  </a:tcPr>
                </a:tc>
                <a:tc>
                  <a:txBody>
                    <a:bodyPr/>
                    <a:lstStyle/>
                    <a:p>
                      <a:pPr marL="0" lvl="0" indent="0" algn="ctr" rtl="0">
                        <a:lnSpc>
                          <a:spcPct val="115000"/>
                        </a:lnSpc>
                        <a:spcBef>
                          <a:spcPts val="0"/>
                        </a:spcBef>
                        <a:spcAft>
                          <a:spcPts val="0"/>
                        </a:spcAft>
                        <a:buNone/>
                      </a:pPr>
                      <a:r>
                        <a:rPr lang="en" sz="1000"/>
                        <a:t>467,319</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8FCFA"/>
                    </a:solidFill>
                  </a:tcPr>
                </a:tc>
                <a:tc>
                  <a:txBody>
                    <a:bodyPr/>
                    <a:lstStyle/>
                    <a:p>
                      <a:pPr marL="0" lvl="0" indent="0" algn="ctr" rtl="0">
                        <a:lnSpc>
                          <a:spcPct val="115000"/>
                        </a:lnSpc>
                        <a:spcBef>
                          <a:spcPts val="0"/>
                        </a:spcBef>
                        <a:spcAft>
                          <a:spcPts val="0"/>
                        </a:spcAft>
                        <a:buNone/>
                      </a:pPr>
                      <a:r>
                        <a:rPr lang="en" sz="1000"/>
                        <a:t>677,651</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0DFC8"/>
                    </a:solidFill>
                  </a:tcPr>
                </a:tc>
                <a:tc>
                  <a:txBody>
                    <a:bodyPr/>
                    <a:lstStyle/>
                    <a:p>
                      <a:pPr marL="0" lvl="0" indent="0" algn="ctr" rtl="0">
                        <a:lnSpc>
                          <a:spcPct val="115000"/>
                        </a:lnSpc>
                        <a:spcBef>
                          <a:spcPts val="0"/>
                        </a:spcBef>
                        <a:spcAft>
                          <a:spcPts val="0"/>
                        </a:spcAft>
                        <a:buNone/>
                      </a:pPr>
                      <a:r>
                        <a:rPr lang="en" sz="1000"/>
                        <a:t>515,343</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7F6EF"/>
                    </a:solidFill>
                  </a:tcPr>
                </a:tc>
                <a:tc>
                  <a:txBody>
                    <a:bodyPr/>
                    <a:lstStyle/>
                    <a:p>
                      <a:pPr marL="0" lvl="0" indent="0" algn="ctr" rtl="0">
                        <a:lnSpc>
                          <a:spcPct val="115000"/>
                        </a:lnSpc>
                        <a:spcBef>
                          <a:spcPts val="0"/>
                        </a:spcBef>
                        <a:spcAft>
                          <a:spcPts val="0"/>
                        </a:spcAft>
                        <a:buNone/>
                      </a:pPr>
                      <a:r>
                        <a:rPr lang="en" sz="1000"/>
                        <a:t>463,664</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FDFB"/>
                    </a:solidFill>
                  </a:tcPr>
                </a:tc>
                <a:extLst>
                  <a:ext uri="{0D108BD9-81ED-4DB2-BD59-A6C34878D82A}">
                    <a16:rowId xmlns:a16="http://schemas.microsoft.com/office/drawing/2014/main" val="10005"/>
                  </a:ext>
                </a:extLst>
              </a:tr>
              <a:tr h="333950">
                <a:tc vMerge="1">
                  <a:txBody>
                    <a:bodyPr/>
                    <a:lstStyle/>
                    <a:p>
                      <a:endParaRPr lang="en-US"/>
                    </a:p>
                  </a:txBody>
                  <a:tcPr/>
                </a:tc>
                <a:tc>
                  <a:txBody>
                    <a:bodyPr/>
                    <a:lstStyle/>
                    <a:p>
                      <a:pPr marL="0" lvl="0" indent="0" algn="ctr" rtl="0">
                        <a:lnSpc>
                          <a:spcPct val="115000"/>
                        </a:lnSpc>
                        <a:spcBef>
                          <a:spcPts val="0"/>
                        </a:spcBef>
                        <a:spcAft>
                          <a:spcPts val="0"/>
                        </a:spcAft>
                        <a:buNone/>
                      </a:pPr>
                      <a:r>
                        <a:rPr lang="en" sz="1000"/>
                        <a:t>Crate</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551,968</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BF1E6"/>
                    </a:solidFill>
                  </a:tcPr>
                </a:tc>
                <a:tc>
                  <a:txBody>
                    <a:bodyPr/>
                    <a:lstStyle/>
                    <a:p>
                      <a:pPr marL="0" lvl="0" indent="0" algn="ctr" rtl="0">
                        <a:lnSpc>
                          <a:spcPct val="115000"/>
                        </a:lnSpc>
                        <a:spcBef>
                          <a:spcPts val="0"/>
                        </a:spcBef>
                        <a:spcAft>
                          <a:spcPts val="0"/>
                        </a:spcAft>
                        <a:buNone/>
                      </a:pPr>
                      <a:r>
                        <a:rPr lang="en" sz="1000"/>
                        <a:t>716,119</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3DABF"/>
                    </a:solidFill>
                  </a:tcPr>
                </a:tc>
                <a:tc>
                  <a:txBody>
                    <a:bodyPr/>
                    <a:lstStyle/>
                    <a:p>
                      <a:pPr marL="0" lvl="0" indent="0" algn="ctr" rtl="0">
                        <a:lnSpc>
                          <a:spcPct val="115000"/>
                        </a:lnSpc>
                        <a:spcBef>
                          <a:spcPts val="0"/>
                        </a:spcBef>
                        <a:spcAft>
                          <a:spcPts val="0"/>
                        </a:spcAft>
                        <a:buNone/>
                      </a:pPr>
                      <a:r>
                        <a:rPr lang="en" sz="1000"/>
                        <a:t>504,641</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BF7F1"/>
                    </a:solidFill>
                  </a:tcPr>
                </a:tc>
                <a:tc>
                  <a:txBody>
                    <a:bodyPr/>
                    <a:lstStyle/>
                    <a:p>
                      <a:pPr marL="0" lvl="0" indent="0" algn="ctr" rtl="0">
                        <a:lnSpc>
                          <a:spcPct val="115000"/>
                        </a:lnSpc>
                        <a:spcBef>
                          <a:spcPts val="0"/>
                        </a:spcBef>
                        <a:spcAft>
                          <a:spcPts val="0"/>
                        </a:spcAft>
                        <a:buNone/>
                      </a:pPr>
                      <a:r>
                        <a:rPr lang="en" sz="1000"/>
                        <a:t>571,433</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EE1"/>
                    </a:solidFill>
                  </a:tcPr>
                </a:tc>
                <a:tc>
                  <a:txBody>
                    <a:bodyPr/>
                    <a:lstStyle/>
                    <a:p>
                      <a:pPr marL="0" lvl="0" indent="0" algn="ctr" rtl="0">
                        <a:lnSpc>
                          <a:spcPct val="115000"/>
                        </a:lnSpc>
                        <a:spcBef>
                          <a:spcPts val="0"/>
                        </a:spcBef>
                        <a:spcAft>
                          <a:spcPts val="0"/>
                        </a:spcAft>
                        <a:buNone/>
                      </a:pPr>
                      <a:r>
                        <a:rPr lang="en" sz="1000"/>
                        <a:t>592,078</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DEBDC"/>
                    </a:solidFill>
                  </a:tcPr>
                </a:tc>
                <a:tc>
                  <a:txBody>
                    <a:bodyPr/>
                    <a:lstStyle/>
                    <a:p>
                      <a:pPr marL="0" lvl="0" indent="0" algn="ctr" rtl="0">
                        <a:lnSpc>
                          <a:spcPct val="115000"/>
                        </a:lnSpc>
                        <a:spcBef>
                          <a:spcPts val="0"/>
                        </a:spcBef>
                        <a:spcAft>
                          <a:spcPts val="0"/>
                        </a:spcAft>
                        <a:buNone/>
                      </a:pPr>
                      <a:r>
                        <a:rPr lang="en" sz="1000"/>
                        <a:t>452,736</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FEFD"/>
                    </a:solidFill>
                  </a:tcPr>
                </a:tc>
                <a:tc>
                  <a:txBody>
                    <a:bodyPr/>
                    <a:lstStyle/>
                    <a:p>
                      <a:pPr marL="0" lvl="0" indent="0" algn="ctr" rtl="0">
                        <a:lnSpc>
                          <a:spcPct val="115000"/>
                        </a:lnSpc>
                        <a:spcBef>
                          <a:spcPts val="0"/>
                        </a:spcBef>
                        <a:spcAft>
                          <a:spcPts val="0"/>
                        </a:spcAft>
                        <a:buNone/>
                      </a:pPr>
                      <a:r>
                        <a:rPr lang="en" sz="1000"/>
                        <a:t>521,673</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5F5ED"/>
                    </a:solidFill>
                  </a:tcPr>
                </a:tc>
                <a:tc>
                  <a:txBody>
                    <a:bodyPr/>
                    <a:lstStyle/>
                    <a:p>
                      <a:pPr marL="0" lvl="0" indent="0" algn="ctr" rtl="0">
                        <a:lnSpc>
                          <a:spcPct val="115000"/>
                        </a:lnSpc>
                        <a:spcBef>
                          <a:spcPts val="0"/>
                        </a:spcBef>
                        <a:spcAft>
                          <a:spcPts val="0"/>
                        </a:spcAft>
                        <a:buNone/>
                      </a:pPr>
                      <a:r>
                        <a:rPr lang="en" sz="1000"/>
                        <a:t>431,392</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9F9"/>
                    </a:solidFill>
                  </a:tcPr>
                </a:tc>
                <a:extLst>
                  <a:ext uri="{0D108BD9-81ED-4DB2-BD59-A6C34878D82A}">
                    <a16:rowId xmlns:a16="http://schemas.microsoft.com/office/drawing/2014/main" val="10006"/>
                  </a:ext>
                </a:extLst>
              </a:tr>
              <a:tr h="333950">
                <a:tc vMerge="1">
                  <a:txBody>
                    <a:bodyPr/>
                    <a:lstStyle/>
                    <a:p>
                      <a:endParaRPr lang="en-US"/>
                    </a:p>
                  </a:txBody>
                  <a:tcPr/>
                </a:tc>
                <a:tc>
                  <a:txBody>
                    <a:bodyPr/>
                    <a:lstStyle/>
                    <a:p>
                      <a:pPr marL="0" lvl="0" indent="0" algn="ctr" rtl="0">
                        <a:lnSpc>
                          <a:spcPct val="115000"/>
                        </a:lnSpc>
                        <a:spcBef>
                          <a:spcPts val="0"/>
                        </a:spcBef>
                        <a:spcAft>
                          <a:spcPts val="0"/>
                        </a:spcAft>
                        <a:buNone/>
                      </a:pPr>
                      <a:r>
                        <a:rPr lang="en" sz="1000"/>
                        <a:t>Just For You</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327,048</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5CBC7"/>
                    </a:solidFill>
                  </a:tcPr>
                </a:tc>
                <a:tc>
                  <a:txBody>
                    <a:bodyPr/>
                    <a:lstStyle/>
                    <a:p>
                      <a:pPr marL="0" lvl="0" indent="0" algn="ctr" rtl="0">
                        <a:lnSpc>
                          <a:spcPct val="115000"/>
                        </a:lnSpc>
                        <a:spcBef>
                          <a:spcPts val="0"/>
                        </a:spcBef>
                        <a:spcAft>
                          <a:spcPts val="0"/>
                        </a:spcAft>
                        <a:buNone/>
                      </a:pPr>
                      <a:r>
                        <a:rPr lang="en" sz="1000"/>
                        <a:t>488,956</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0F9F5"/>
                    </a:solidFill>
                  </a:tcPr>
                </a:tc>
                <a:tc>
                  <a:txBody>
                    <a:bodyPr/>
                    <a:lstStyle/>
                    <a:p>
                      <a:pPr marL="0" lvl="0" indent="0" algn="ctr" rtl="0">
                        <a:lnSpc>
                          <a:spcPct val="115000"/>
                        </a:lnSpc>
                        <a:spcBef>
                          <a:spcPts val="0"/>
                        </a:spcBef>
                        <a:spcAft>
                          <a:spcPts val="0"/>
                        </a:spcAft>
                        <a:buNone/>
                      </a:pPr>
                      <a:r>
                        <a:rPr lang="en" sz="1000"/>
                        <a:t>355,538</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7D7D5"/>
                    </a:solidFill>
                  </a:tcPr>
                </a:tc>
                <a:tc>
                  <a:txBody>
                    <a:bodyPr/>
                    <a:lstStyle/>
                    <a:p>
                      <a:pPr marL="0" lvl="0" indent="0" algn="ctr" rtl="0">
                        <a:lnSpc>
                          <a:spcPct val="115000"/>
                        </a:lnSpc>
                        <a:spcBef>
                          <a:spcPts val="0"/>
                        </a:spcBef>
                        <a:spcAft>
                          <a:spcPts val="0"/>
                        </a:spcAft>
                        <a:buNone/>
                      </a:pPr>
                      <a:r>
                        <a:rPr lang="en" sz="1000"/>
                        <a:t>378,442</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E2E0"/>
                    </a:solidFill>
                  </a:tcPr>
                </a:tc>
                <a:tc>
                  <a:txBody>
                    <a:bodyPr/>
                    <a:lstStyle/>
                    <a:p>
                      <a:pPr marL="0" lvl="0" indent="0" algn="ctr" rtl="0">
                        <a:lnSpc>
                          <a:spcPct val="115000"/>
                        </a:lnSpc>
                        <a:spcBef>
                          <a:spcPts val="0"/>
                        </a:spcBef>
                        <a:spcAft>
                          <a:spcPts val="0"/>
                        </a:spcAft>
                        <a:buNone/>
                      </a:pPr>
                      <a:r>
                        <a:rPr lang="en" sz="1000"/>
                        <a:t>399,878</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BEBEA"/>
                    </a:solidFill>
                  </a:tcPr>
                </a:tc>
                <a:tc>
                  <a:txBody>
                    <a:bodyPr/>
                    <a:lstStyle/>
                    <a:p>
                      <a:pPr marL="0" lvl="0" indent="0" algn="ctr" rtl="0">
                        <a:lnSpc>
                          <a:spcPct val="115000"/>
                        </a:lnSpc>
                        <a:spcBef>
                          <a:spcPts val="0"/>
                        </a:spcBef>
                        <a:spcAft>
                          <a:spcPts val="0"/>
                        </a:spcAft>
                        <a:buNone/>
                      </a:pPr>
                      <a:r>
                        <a:rPr lang="en" sz="1000"/>
                        <a:t>358,294</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7D9D6"/>
                    </a:solidFill>
                  </a:tcPr>
                </a:tc>
                <a:tc>
                  <a:txBody>
                    <a:bodyPr/>
                    <a:lstStyle/>
                    <a:p>
                      <a:pPr marL="0" lvl="0" indent="0" algn="ctr" rtl="0">
                        <a:lnSpc>
                          <a:spcPct val="115000"/>
                        </a:lnSpc>
                        <a:spcBef>
                          <a:spcPts val="0"/>
                        </a:spcBef>
                        <a:spcAft>
                          <a:spcPts val="0"/>
                        </a:spcAft>
                        <a:buNone/>
                      </a:pPr>
                      <a:r>
                        <a:rPr lang="en" sz="1000"/>
                        <a:t>361,202</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8DAD7"/>
                    </a:solidFill>
                  </a:tcPr>
                </a:tc>
                <a:tc>
                  <a:txBody>
                    <a:bodyPr/>
                    <a:lstStyle/>
                    <a:p>
                      <a:pPr marL="0" lvl="0" indent="0" algn="ctr" rtl="0">
                        <a:lnSpc>
                          <a:spcPct val="115000"/>
                        </a:lnSpc>
                        <a:spcBef>
                          <a:spcPts val="0"/>
                        </a:spcBef>
                        <a:spcAft>
                          <a:spcPts val="0"/>
                        </a:spcAft>
                        <a:buNone/>
                      </a:pPr>
                      <a:r>
                        <a:rPr lang="en" sz="1000"/>
                        <a:t>877,026</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DC499"/>
                    </a:solidFill>
                  </a:tcPr>
                </a:tc>
                <a:extLst>
                  <a:ext uri="{0D108BD9-81ED-4DB2-BD59-A6C34878D82A}">
                    <a16:rowId xmlns:a16="http://schemas.microsoft.com/office/drawing/2014/main" val="10007"/>
                  </a:ext>
                </a:extLst>
              </a:tr>
              <a:tr h="333950">
                <a:tc vMerge="1">
                  <a:txBody>
                    <a:bodyPr/>
                    <a:lstStyle/>
                    <a:p>
                      <a:endParaRPr lang="en-US"/>
                    </a:p>
                  </a:txBody>
                  <a:tcPr/>
                </a:tc>
                <a:tc>
                  <a:txBody>
                    <a:bodyPr/>
                    <a:lstStyle/>
                    <a:p>
                      <a:pPr marL="0" lvl="0" indent="0" algn="ctr" rtl="0">
                        <a:lnSpc>
                          <a:spcPct val="115000"/>
                        </a:lnSpc>
                        <a:spcBef>
                          <a:spcPts val="0"/>
                        </a:spcBef>
                        <a:spcAft>
                          <a:spcPts val="0"/>
                        </a:spcAft>
                        <a:buNone/>
                      </a:pPr>
                      <a:r>
                        <a:rPr lang="en" sz="1000"/>
                        <a:t>Bundle</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354,308</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7D7D4"/>
                    </a:solidFill>
                  </a:tcPr>
                </a:tc>
                <a:tc>
                  <a:txBody>
                    <a:bodyPr/>
                    <a:lstStyle/>
                    <a:p>
                      <a:pPr marL="0" lvl="0" indent="0" algn="ctr" rtl="0">
                        <a:lnSpc>
                          <a:spcPct val="115000"/>
                        </a:lnSpc>
                        <a:spcBef>
                          <a:spcPts val="0"/>
                        </a:spcBef>
                        <a:spcAft>
                          <a:spcPts val="0"/>
                        </a:spcAft>
                        <a:buNone/>
                      </a:pPr>
                      <a:r>
                        <a:rPr lang="en" sz="1000"/>
                        <a:t>140,785</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7C73"/>
                    </a:solidFill>
                  </a:tcPr>
                </a:tc>
                <a:tc>
                  <a:txBody>
                    <a:bodyPr/>
                    <a:lstStyle/>
                    <a:p>
                      <a:pPr marL="0" lvl="0" indent="0" algn="ctr" rtl="0">
                        <a:lnSpc>
                          <a:spcPct val="115000"/>
                        </a:lnSpc>
                        <a:spcBef>
                          <a:spcPts val="0"/>
                        </a:spcBef>
                        <a:spcAft>
                          <a:spcPts val="0"/>
                        </a:spcAft>
                        <a:buNone/>
                      </a:pPr>
                      <a:r>
                        <a:rPr lang="en" sz="1000"/>
                        <a:t>120,871</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7C73"/>
                    </a:solidFill>
                  </a:tcPr>
                </a:tc>
                <a:tc>
                  <a:txBody>
                    <a:bodyPr/>
                    <a:lstStyle/>
                    <a:p>
                      <a:pPr marL="0" lvl="0" indent="0" algn="ctr" rtl="0">
                        <a:lnSpc>
                          <a:spcPct val="115000"/>
                        </a:lnSpc>
                        <a:spcBef>
                          <a:spcPts val="0"/>
                        </a:spcBef>
                        <a:spcAft>
                          <a:spcPts val="0"/>
                        </a:spcAft>
                        <a:buNone/>
                      </a:pPr>
                      <a:r>
                        <a:rPr lang="en" sz="1000"/>
                        <a:t>293,934</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2BCB8"/>
                    </a:solidFill>
                  </a:tcPr>
                </a:tc>
                <a:tc>
                  <a:txBody>
                    <a:bodyPr/>
                    <a:lstStyle/>
                    <a:p>
                      <a:pPr marL="0" lvl="0" indent="0" algn="ctr" rtl="0">
                        <a:lnSpc>
                          <a:spcPct val="115000"/>
                        </a:lnSpc>
                        <a:spcBef>
                          <a:spcPts val="0"/>
                        </a:spcBef>
                        <a:spcAft>
                          <a:spcPts val="0"/>
                        </a:spcAft>
                        <a:buNone/>
                      </a:pPr>
                      <a:r>
                        <a:rPr lang="en" sz="1000"/>
                        <a:t>187,415</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98D85"/>
                    </a:solidFill>
                  </a:tcPr>
                </a:tc>
                <a:tc>
                  <a:txBody>
                    <a:bodyPr/>
                    <a:lstStyle/>
                    <a:p>
                      <a:pPr marL="0" lvl="0" indent="0" algn="ctr" rtl="0">
                        <a:lnSpc>
                          <a:spcPct val="115000"/>
                        </a:lnSpc>
                        <a:spcBef>
                          <a:spcPts val="0"/>
                        </a:spcBef>
                        <a:spcAft>
                          <a:spcPts val="0"/>
                        </a:spcAft>
                        <a:buNone/>
                      </a:pPr>
                      <a:r>
                        <a:rPr lang="en" sz="1000"/>
                        <a:t>132,730</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7C73"/>
                    </a:solidFill>
                  </a:tcPr>
                </a:tc>
                <a:tc>
                  <a:txBody>
                    <a:bodyPr/>
                    <a:lstStyle/>
                    <a:p>
                      <a:pPr marL="0" lvl="0" indent="0" algn="ctr" rtl="0">
                        <a:lnSpc>
                          <a:spcPct val="115000"/>
                        </a:lnSpc>
                        <a:spcBef>
                          <a:spcPts val="0"/>
                        </a:spcBef>
                        <a:spcAft>
                          <a:spcPts val="0"/>
                        </a:spcAft>
                        <a:buNone/>
                      </a:pPr>
                      <a:r>
                        <a:rPr lang="en" sz="1000"/>
                        <a:t>615,776</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5E8D7"/>
                    </a:solidFill>
                  </a:tcPr>
                </a:tc>
                <a:tc>
                  <a:txBody>
                    <a:bodyPr/>
                    <a:lstStyle/>
                    <a:p>
                      <a:pPr marL="0" lvl="0" indent="0" algn="ctr" rtl="0">
                        <a:lnSpc>
                          <a:spcPct val="115000"/>
                        </a:lnSpc>
                        <a:spcBef>
                          <a:spcPts val="0"/>
                        </a:spcBef>
                        <a:spcAft>
                          <a:spcPts val="0"/>
                        </a:spcAft>
                        <a:buNone/>
                      </a:pPr>
                      <a:r>
                        <a:rPr lang="en" sz="1000"/>
                        <a:t>196,786</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918A"/>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g11bc1d0e73e_0_34"/>
          <p:cNvSpPr txBox="1">
            <a:spLocks noGrp="1"/>
          </p:cNvSpPr>
          <p:nvPr>
            <p:ph type="title"/>
          </p:nvPr>
        </p:nvSpPr>
        <p:spPr>
          <a:xfrm>
            <a:off x="170300" y="217500"/>
            <a:ext cx="8313000" cy="6330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Aggregate Revenue (USD) for each Cluster of Users</a:t>
            </a:r>
            <a:endParaRPr/>
          </a:p>
        </p:txBody>
      </p:sp>
      <p:sp>
        <p:nvSpPr>
          <p:cNvPr id="666" name="Google Shape;666;g11bc1d0e73e_0_34"/>
          <p:cNvSpPr txBox="1">
            <a:spLocks noGrp="1"/>
          </p:cNvSpPr>
          <p:nvPr>
            <p:ph type="sldNum" idx="12"/>
          </p:nvPr>
        </p:nvSpPr>
        <p:spPr>
          <a:xfrm>
            <a:off x="8483374" y="4840498"/>
            <a:ext cx="4959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35</a:t>
            </a:fld>
            <a:endParaRPr/>
          </a:p>
        </p:txBody>
      </p:sp>
      <p:sp>
        <p:nvSpPr>
          <p:cNvPr id="667" name="Google Shape;667;g11bc1d0e73e_0_34"/>
          <p:cNvSpPr txBox="1"/>
          <p:nvPr/>
        </p:nvSpPr>
        <p:spPr>
          <a:xfrm>
            <a:off x="231925" y="795125"/>
            <a:ext cx="83838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Comparing Daily Match Wins to Total Revenues show the same patterns: skilled Players tend to play on Tuesday and are likely to purchase crate and lucky draw items.</a:t>
            </a:r>
            <a:endParaRPr/>
          </a:p>
        </p:txBody>
      </p:sp>
      <p:graphicFrame>
        <p:nvGraphicFramePr>
          <p:cNvPr id="668" name="Google Shape;668;g11bc1d0e73e_0_34"/>
          <p:cNvGraphicFramePr/>
          <p:nvPr/>
        </p:nvGraphicFramePr>
        <p:xfrm>
          <a:off x="170300" y="1410755"/>
          <a:ext cx="3000000" cy="3000000"/>
        </p:xfrm>
        <a:graphic>
          <a:graphicData uri="http://schemas.openxmlformats.org/drawingml/2006/table">
            <a:tbl>
              <a:tblPr>
                <a:noFill/>
                <a:tableStyleId>{05FFE0D2-86C7-4726-84CE-F205D993184C}</a:tableStyleId>
              </a:tblPr>
              <a:tblGrid>
                <a:gridCol w="650125">
                  <a:extLst>
                    <a:ext uri="{9D8B030D-6E8A-4147-A177-3AD203B41FA5}">
                      <a16:colId xmlns:a16="http://schemas.microsoft.com/office/drawing/2014/main" val="20000"/>
                    </a:ext>
                  </a:extLst>
                </a:gridCol>
                <a:gridCol w="906550">
                  <a:extLst>
                    <a:ext uri="{9D8B030D-6E8A-4147-A177-3AD203B41FA5}">
                      <a16:colId xmlns:a16="http://schemas.microsoft.com/office/drawing/2014/main" val="20001"/>
                    </a:ext>
                  </a:extLst>
                </a:gridCol>
                <a:gridCol w="906550">
                  <a:extLst>
                    <a:ext uri="{9D8B030D-6E8A-4147-A177-3AD203B41FA5}">
                      <a16:colId xmlns:a16="http://schemas.microsoft.com/office/drawing/2014/main" val="20002"/>
                    </a:ext>
                  </a:extLst>
                </a:gridCol>
                <a:gridCol w="906550">
                  <a:extLst>
                    <a:ext uri="{9D8B030D-6E8A-4147-A177-3AD203B41FA5}">
                      <a16:colId xmlns:a16="http://schemas.microsoft.com/office/drawing/2014/main" val="20003"/>
                    </a:ext>
                  </a:extLst>
                </a:gridCol>
                <a:gridCol w="906550">
                  <a:extLst>
                    <a:ext uri="{9D8B030D-6E8A-4147-A177-3AD203B41FA5}">
                      <a16:colId xmlns:a16="http://schemas.microsoft.com/office/drawing/2014/main" val="20004"/>
                    </a:ext>
                  </a:extLst>
                </a:gridCol>
                <a:gridCol w="906550">
                  <a:extLst>
                    <a:ext uri="{9D8B030D-6E8A-4147-A177-3AD203B41FA5}">
                      <a16:colId xmlns:a16="http://schemas.microsoft.com/office/drawing/2014/main" val="20005"/>
                    </a:ext>
                  </a:extLst>
                </a:gridCol>
                <a:gridCol w="906550">
                  <a:extLst>
                    <a:ext uri="{9D8B030D-6E8A-4147-A177-3AD203B41FA5}">
                      <a16:colId xmlns:a16="http://schemas.microsoft.com/office/drawing/2014/main" val="20006"/>
                    </a:ext>
                  </a:extLst>
                </a:gridCol>
                <a:gridCol w="906550">
                  <a:extLst>
                    <a:ext uri="{9D8B030D-6E8A-4147-A177-3AD203B41FA5}">
                      <a16:colId xmlns:a16="http://schemas.microsoft.com/office/drawing/2014/main" val="20007"/>
                    </a:ext>
                  </a:extLst>
                </a:gridCol>
                <a:gridCol w="906550">
                  <a:extLst>
                    <a:ext uri="{9D8B030D-6E8A-4147-A177-3AD203B41FA5}">
                      <a16:colId xmlns:a16="http://schemas.microsoft.com/office/drawing/2014/main" val="20008"/>
                    </a:ext>
                  </a:extLst>
                </a:gridCol>
                <a:gridCol w="906550">
                  <a:extLst>
                    <a:ext uri="{9D8B030D-6E8A-4147-A177-3AD203B41FA5}">
                      <a16:colId xmlns:a16="http://schemas.microsoft.com/office/drawing/2014/main" val="20009"/>
                    </a:ext>
                  </a:extLst>
                </a:gridCol>
              </a:tblGrid>
              <a:tr h="410325">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tc gridSpan="8">
                  <a:txBody>
                    <a:bodyPr/>
                    <a:lstStyle/>
                    <a:p>
                      <a:pPr marL="0" lvl="0" indent="0" algn="ctr" rtl="0">
                        <a:lnSpc>
                          <a:spcPct val="115000"/>
                        </a:lnSpc>
                        <a:spcBef>
                          <a:spcPts val="0"/>
                        </a:spcBef>
                        <a:spcAft>
                          <a:spcPts val="0"/>
                        </a:spcAft>
                        <a:buNone/>
                      </a:pPr>
                      <a:r>
                        <a:rPr lang="en" sz="1200" b="1"/>
                        <a:t>Total Daily Revenue USD (October 2019 - February 2022)</a:t>
                      </a:r>
                      <a:endParaRPr sz="1200" b="1"/>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66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10325">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tc gridSpan="8">
                  <a:txBody>
                    <a:bodyPr/>
                    <a:lstStyle/>
                    <a:p>
                      <a:pPr marL="0" lvl="0" indent="0" algn="ctr" rtl="0">
                        <a:lnSpc>
                          <a:spcPct val="115000"/>
                        </a:lnSpc>
                        <a:spcBef>
                          <a:spcPts val="0"/>
                        </a:spcBef>
                        <a:spcAft>
                          <a:spcPts val="0"/>
                        </a:spcAft>
                        <a:buNone/>
                      </a:pPr>
                      <a:r>
                        <a:rPr lang="en" sz="1100"/>
                        <a:t>Day of the Week</a:t>
                      </a:r>
                      <a:endParaRPr sz="11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419100">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tc>
                  <a:txBody>
                    <a:bodyPr/>
                    <a:lstStyle/>
                    <a:p>
                      <a:pPr marL="0" lvl="0" indent="0" algn="ctr" rtl="0">
                        <a:lnSpc>
                          <a:spcPct val="115000"/>
                        </a:lnSpc>
                        <a:spcBef>
                          <a:spcPts val="0"/>
                        </a:spcBef>
                        <a:spcAft>
                          <a:spcPts val="0"/>
                        </a:spcAft>
                        <a:buNone/>
                      </a:pPr>
                      <a:r>
                        <a:rPr lang="en" sz="1000"/>
                        <a:t>Monday</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Tuesday</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Wednesday</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Thursday</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Friday</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Saturday</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Sunday</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100"/>
                        <a:buFont typeface="Arial"/>
                        <a:buNone/>
                      </a:pPr>
                      <a:r>
                        <a:rPr lang="en" sz="1000">
                          <a:solidFill>
                            <a:schemeClr val="dk1"/>
                          </a:solidFill>
                        </a:rPr>
                        <a:t>Additional Cluster 7</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41925">
                <a:tc rowSpan="6">
                  <a:txBody>
                    <a:bodyPr/>
                    <a:lstStyle/>
                    <a:p>
                      <a:pPr marL="0" lvl="0" indent="0" algn="ctr" rtl="0">
                        <a:lnSpc>
                          <a:spcPct val="115000"/>
                        </a:lnSpc>
                        <a:spcBef>
                          <a:spcPts val="0"/>
                        </a:spcBef>
                        <a:spcAft>
                          <a:spcPts val="0"/>
                        </a:spcAft>
                        <a:buNone/>
                      </a:pPr>
                      <a:r>
                        <a:rPr lang="en" sz="1000"/>
                        <a:t>Item for Purchase</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Lucky Draw</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$357,454.05</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DDEC6"/>
                    </a:solidFill>
                  </a:tcPr>
                </a:tc>
                <a:tc>
                  <a:txBody>
                    <a:bodyPr/>
                    <a:lstStyle/>
                    <a:p>
                      <a:pPr marL="0" lvl="0" indent="0" algn="ctr" rtl="0">
                        <a:lnSpc>
                          <a:spcPct val="115000"/>
                        </a:lnSpc>
                        <a:spcBef>
                          <a:spcPts val="0"/>
                        </a:spcBef>
                        <a:spcAft>
                          <a:spcPts val="0"/>
                        </a:spcAft>
                        <a:buNone/>
                      </a:pPr>
                      <a:r>
                        <a:rPr lang="en" sz="1000"/>
                        <a:t>$561,732.23</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57BB8A"/>
                    </a:solidFill>
                  </a:tcPr>
                </a:tc>
                <a:tc>
                  <a:txBody>
                    <a:bodyPr/>
                    <a:lstStyle/>
                    <a:p>
                      <a:pPr marL="0" lvl="0" indent="0" algn="ctr" rtl="0">
                        <a:lnSpc>
                          <a:spcPct val="115000"/>
                        </a:lnSpc>
                        <a:spcBef>
                          <a:spcPts val="0"/>
                        </a:spcBef>
                        <a:spcAft>
                          <a:spcPts val="0"/>
                        </a:spcAft>
                        <a:buNone/>
                      </a:pPr>
                      <a:r>
                        <a:rPr lang="en" sz="1000"/>
                        <a:t>$225,685.39</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2FAF6"/>
                    </a:solidFill>
                  </a:tcPr>
                </a:tc>
                <a:tc>
                  <a:txBody>
                    <a:bodyPr/>
                    <a:lstStyle/>
                    <a:p>
                      <a:pPr marL="0" lvl="0" indent="0" algn="ctr" rtl="0">
                        <a:lnSpc>
                          <a:spcPct val="115000"/>
                        </a:lnSpc>
                        <a:spcBef>
                          <a:spcPts val="0"/>
                        </a:spcBef>
                        <a:spcAft>
                          <a:spcPts val="0"/>
                        </a:spcAft>
                        <a:buNone/>
                      </a:pPr>
                      <a:r>
                        <a:rPr lang="en" sz="1000"/>
                        <a:t>$205,737.27</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EFE"/>
                    </a:solidFill>
                  </a:tcPr>
                </a:tc>
                <a:tc>
                  <a:txBody>
                    <a:bodyPr/>
                    <a:lstStyle/>
                    <a:p>
                      <a:pPr marL="0" lvl="0" indent="0" algn="ctr" rtl="0">
                        <a:lnSpc>
                          <a:spcPct val="115000"/>
                        </a:lnSpc>
                        <a:spcBef>
                          <a:spcPts val="0"/>
                        </a:spcBef>
                        <a:spcAft>
                          <a:spcPts val="0"/>
                        </a:spcAft>
                        <a:buNone/>
                      </a:pPr>
                      <a:r>
                        <a:rPr lang="en" sz="1000"/>
                        <a:t>$293,926.04</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CDD"/>
                    </a:solidFill>
                  </a:tcPr>
                </a:tc>
                <a:tc>
                  <a:txBody>
                    <a:bodyPr/>
                    <a:lstStyle/>
                    <a:p>
                      <a:pPr marL="0" lvl="0" indent="0" algn="ctr" rtl="0">
                        <a:lnSpc>
                          <a:spcPct val="115000"/>
                        </a:lnSpc>
                        <a:spcBef>
                          <a:spcPts val="0"/>
                        </a:spcBef>
                        <a:spcAft>
                          <a:spcPts val="0"/>
                        </a:spcAft>
                        <a:buNone/>
                      </a:pPr>
                      <a:r>
                        <a:rPr lang="en" sz="1000"/>
                        <a:t>$182,296.86</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BEEED"/>
                    </a:solidFill>
                  </a:tcPr>
                </a:tc>
                <a:tc>
                  <a:txBody>
                    <a:bodyPr/>
                    <a:lstStyle/>
                    <a:p>
                      <a:pPr marL="0" lvl="0" indent="0" algn="ctr" rtl="0">
                        <a:lnSpc>
                          <a:spcPct val="115000"/>
                        </a:lnSpc>
                        <a:spcBef>
                          <a:spcPts val="0"/>
                        </a:spcBef>
                        <a:spcAft>
                          <a:spcPts val="0"/>
                        </a:spcAft>
                        <a:buNone/>
                      </a:pPr>
                      <a:r>
                        <a:rPr lang="en" sz="1000"/>
                        <a:t>$182,953.30</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FEE"/>
                    </a:solidFill>
                  </a:tcPr>
                </a:tc>
                <a:tc>
                  <a:txBody>
                    <a:bodyPr/>
                    <a:lstStyle/>
                    <a:p>
                      <a:pPr marL="0" lvl="0" indent="0" algn="ctr" rtl="0">
                        <a:lnSpc>
                          <a:spcPct val="115000"/>
                        </a:lnSpc>
                        <a:spcBef>
                          <a:spcPts val="0"/>
                        </a:spcBef>
                        <a:spcAft>
                          <a:spcPts val="0"/>
                        </a:spcAft>
                        <a:buNone/>
                      </a:pPr>
                      <a:r>
                        <a:rPr lang="en" sz="1000"/>
                        <a:t>$187,077.05</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F3F2"/>
                    </a:solidFill>
                  </a:tcPr>
                </a:tc>
                <a:extLst>
                  <a:ext uri="{0D108BD9-81ED-4DB2-BD59-A6C34878D82A}">
                    <a16:rowId xmlns:a16="http://schemas.microsoft.com/office/drawing/2014/main" val="10003"/>
                  </a:ext>
                </a:extLst>
              </a:tr>
              <a:tr h="341925">
                <a:tc vMerge="1">
                  <a:txBody>
                    <a:bodyPr/>
                    <a:lstStyle/>
                    <a:p>
                      <a:endParaRPr lang="en-US"/>
                    </a:p>
                  </a:txBody>
                  <a:tcPr/>
                </a:tc>
                <a:tc>
                  <a:txBody>
                    <a:bodyPr/>
                    <a:lstStyle/>
                    <a:p>
                      <a:pPr marL="0" lvl="0" indent="0" algn="ctr" rtl="0">
                        <a:lnSpc>
                          <a:spcPct val="115000"/>
                        </a:lnSpc>
                        <a:spcBef>
                          <a:spcPts val="0"/>
                        </a:spcBef>
                        <a:spcAft>
                          <a:spcPts val="0"/>
                        </a:spcAft>
                        <a:buNone/>
                      </a:pPr>
                      <a:r>
                        <a:rPr lang="en" sz="1000"/>
                        <a:t>Battle Pass</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$27,527.74</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7C73"/>
                    </a:solidFill>
                  </a:tcPr>
                </a:tc>
                <a:tc>
                  <a:txBody>
                    <a:bodyPr/>
                    <a:lstStyle/>
                    <a:p>
                      <a:pPr marL="0" lvl="0" indent="0" algn="ctr" rtl="0">
                        <a:lnSpc>
                          <a:spcPct val="115000"/>
                        </a:lnSpc>
                        <a:spcBef>
                          <a:spcPts val="0"/>
                        </a:spcBef>
                        <a:spcAft>
                          <a:spcPts val="0"/>
                        </a:spcAft>
                        <a:buNone/>
                      </a:pPr>
                      <a:r>
                        <a:rPr lang="en" sz="1000"/>
                        <a:t>$1,842,408.00</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57BB8A"/>
                    </a:solidFill>
                  </a:tcPr>
                </a:tc>
                <a:tc>
                  <a:txBody>
                    <a:bodyPr/>
                    <a:lstStyle/>
                    <a:p>
                      <a:pPr marL="0" lvl="0" indent="0" algn="ctr" rtl="0">
                        <a:lnSpc>
                          <a:spcPct val="115000"/>
                        </a:lnSpc>
                        <a:spcBef>
                          <a:spcPts val="0"/>
                        </a:spcBef>
                        <a:spcAft>
                          <a:spcPts val="0"/>
                        </a:spcAft>
                        <a:buNone/>
                      </a:pPr>
                      <a:r>
                        <a:rPr lang="en" sz="1000"/>
                        <a:t>$115,050.85</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0B2AD"/>
                    </a:solidFill>
                  </a:tcPr>
                </a:tc>
                <a:tc>
                  <a:txBody>
                    <a:bodyPr/>
                    <a:lstStyle/>
                    <a:p>
                      <a:pPr marL="0" lvl="0" indent="0" algn="ctr" rtl="0">
                        <a:lnSpc>
                          <a:spcPct val="115000"/>
                        </a:lnSpc>
                        <a:spcBef>
                          <a:spcPts val="0"/>
                        </a:spcBef>
                        <a:spcAft>
                          <a:spcPts val="0"/>
                        </a:spcAft>
                        <a:buNone/>
                      </a:pPr>
                      <a:r>
                        <a:rPr lang="en" sz="1000"/>
                        <a:t>$47,166.10</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7C73"/>
                    </a:solidFill>
                  </a:tcPr>
                </a:tc>
                <a:tc>
                  <a:txBody>
                    <a:bodyPr/>
                    <a:lstStyle/>
                    <a:p>
                      <a:pPr marL="0" lvl="0" indent="0" algn="ctr" rtl="0">
                        <a:lnSpc>
                          <a:spcPct val="115000"/>
                        </a:lnSpc>
                        <a:spcBef>
                          <a:spcPts val="0"/>
                        </a:spcBef>
                        <a:spcAft>
                          <a:spcPts val="0"/>
                        </a:spcAft>
                        <a:buNone/>
                      </a:pPr>
                      <a:r>
                        <a:rPr lang="en" sz="1000"/>
                        <a:t>$53,636.09</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7C73"/>
                    </a:solidFill>
                  </a:tcPr>
                </a:tc>
                <a:tc>
                  <a:txBody>
                    <a:bodyPr/>
                    <a:lstStyle/>
                    <a:p>
                      <a:pPr marL="0" lvl="0" indent="0" algn="ctr" rtl="0">
                        <a:lnSpc>
                          <a:spcPct val="115000"/>
                        </a:lnSpc>
                        <a:spcBef>
                          <a:spcPts val="0"/>
                        </a:spcBef>
                        <a:spcAft>
                          <a:spcPts val="0"/>
                        </a:spcAft>
                        <a:buNone/>
                      </a:pPr>
                      <a:r>
                        <a:rPr lang="en" sz="1000"/>
                        <a:t>$53,089.60</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7C73"/>
                    </a:solidFill>
                  </a:tcPr>
                </a:tc>
                <a:tc>
                  <a:txBody>
                    <a:bodyPr/>
                    <a:lstStyle/>
                    <a:p>
                      <a:pPr marL="0" lvl="0" indent="0" algn="ctr" rtl="0">
                        <a:lnSpc>
                          <a:spcPct val="115000"/>
                        </a:lnSpc>
                        <a:spcBef>
                          <a:spcPts val="0"/>
                        </a:spcBef>
                        <a:spcAft>
                          <a:spcPts val="0"/>
                        </a:spcAft>
                        <a:buNone/>
                      </a:pPr>
                      <a:r>
                        <a:rPr lang="en" sz="1000"/>
                        <a:t>$81,790.08</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958D"/>
                    </a:solidFill>
                  </a:tcPr>
                </a:tc>
                <a:tc>
                  <a:txBody>
                    <a:bodyPr/>
                    <a:lstStyle/>
                    <a:p>
                      <a:pPr marL="0" lvl="0" indent="0" algn="ctr" rtl="0">
                        <a:lnSpc>
                          <a:spcPct val="115000"/>
                        </a:lnSpc>
                        <a:spcBef>
                          <a:spcPts val="0"/>
                        </a:spcBef>
                        <a:spcAft>
                          <a:spcPts val="0"/>
                        </a:spcAft>
                        <a:buNone/>
                      </a:pPr>
                      <a:r>
                        <a:rPr lang="en" sz="1000"/>
                        <a:t>$29,178.74</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7C73"/>
                    </a:solidFill>
                  </a:tcPr>
                </a:tc>
                <a:extLst>
                  <a:ext uri="{0D108BD9-81ED-4DB2-BD59-A6C34878D82A}">
                    <a16:rowId xmlns:a16="http://schemas.microsoft.com/office/drawing/2014/main" val="10004"/>
                  </a:ext>
                </a:extLst>
              </a:tr>
              <a:tr h="341925">
                <a:tc vMerge="1">
                  <a:txBody>
                    <a:bodyPr/>
                    <a:lstStyle/>
                    <a:p>
                      <a:endParaRPr lang="en-US"/>
                    </a:p>
                  </a:txBody>
                  <a:tcPr/>
                </a:tc>
                <a:tc>
                  <a:txBody>
                    <a:bodyPr/>
                    <a:lstStyle/>
                    <a:p>
                      <a:pPr marL="0" lvl="0" indent="0" algn="ctr" rtl="0">
                        <a:lnSpc>
                          <a:spcPct val="115000"/>
                        </a:lnSpc>
                        <a:spcBef>
                          <a:spcPts val="0"/>
                        </a:spcBef>
                        <a:spcAft>
                          <a:spcPts val="0"/>
                        </a:spcAft>
                        <a:buNone/>
                      </a:pPr>
                      <a:r>
                        <a:rPr lang="en" sz="1000"/>
                        <a:t>Item Shop</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$201,010.72</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000"/>
                        <a:t>$339,570.04</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E2CD"/>
                    </a:solidFill>
                  </a:tcPr>
                </a:tc>
                <a:tc>
                  <a:txBody>
                    <a:bodyPr/>
                    <a:lstStyle/>
                    <a:p>
                      <a:pPr marL="0" lvl="0" indent="0" algn="ctr" rtl="0">
                        <a:lnSpc>
                          <a:spcPct val="115000"/>
                        </a:lnSpc>
                        <a:spcBef>
                          <a:spcPts val="0"/>
                        </a:spcBef>
                        <a:spcAft>
                          <a:spcPts val="0"/>
                        </a:spcAft>
                        <a:buNone/>
                      </a:pPr>
                      <a:r>
                        <a:rPr lang="en" sz="1000"/>
                        <a:t>$217,606.81</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7FCF9"/>
                    </a:solidFill>
                  </a:tcPr>
                </a:tc>
                <a:tc>
                  <a:txBody>
                    <a:bodyPr/>
                    <a:lstStyle/>
                    <a:p>
                      <a:pPr marL="0" lvl="0" indent="0" algn="ctr" rtl="0">
                        <a:lnSpc>
                          <a:spcPct val="115000"/>
                        </a:lnSpc>
                        <a:spcBef>
                          <a:spcPts val="0"/>
                        </a:spcBef>
                        <a:spcAft>
                          <a:spcPts val="0"/>
                        </a:spcAft>
                        <a:buNone/>
                      </a:pPr>
                      <a:r>
                        <a:rPr lang="en" sz="1000"/>
                        <a:t>$188,398.64</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F4F3"/>
                    </a:solidFill>
                  </a:tcPr>
                </a:tc>
                <a:tc>
                  <a:txBody>
                    <a:bodyPr/>
                    <a:lstStyle/>
                    <a:p>
                      <a:pPr marL="0" lvl="0" indent="0" algn="ctr" rtl="0">
                        <a:lnSpc>
                          <a:spcPct val="115000"/>
                        </a:lnSpc>
                        <a:spcBef>
                          <a:spcPts val="0"/>
                        </a:spcBef>
                        <a:spcAft>
                          <a:spcPts val="0"/>
                        </a:spcAft>
                        <a:buNone/>
                      </a:pPr>
                      <a:r>
                        <a:rPr lang="en" sz="1000"/>
                        <a:t>$228,153.30</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1FAF5"/>
                    </a:solidFill>
                  </a:tcPr>
                </a:tc>
                <a:tc>
                  <a:txBody>
                    <a:bodyPr/>
                    <a:lstStyle/>
                    <a:p>
                      <a:pPr marL="0" lvl="0" indent="0" algn="ctr" rtl="0">
                        <a:lnSpc>
                          <a:spcPct val="115000"/>
                        </a:lnSpc>
                        <a:spcBef>
                          <a:spcPts val="0"/>
                        </a:spcBef>
                        <a:spcAft>
                          <a:spcPts val="0"/>
                        </a:spcAft>
                        <a:buNone/>
                      </a:pPr>
                      <a:r>
                        <a:rPr lang="en" sz="1000"/>
                        <a:t>$319,512.71</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1E6D4"/>
                    </a:solidFill>
                  </a:tcPr>
                </a:tc>
                <a:tc>
                  <a:txBody>
                    <a:bodyPr/>
                    <a:lstStyle/>
                    <a:p>
                      <a:pPr marL="0" lvl="0" indent="0" algn="ctr" rtl="0">
                        <a:lnSpc>
                          <a:spcPct val="115000"/>
                        </a:lnSpc>
                        <a:spcBef>
                          <a:spcPts val="0"/>
                        </a:spcBef>
                        <a:spcAft>
                          <a:spcPts val="0"/>
                        </a:spcAft>
                        <a:buNone/>
                      </a:pPr>
                      <a:r>
                        <a:rPr lang="en" sz="1000"/>
                        <a:t>$240,210.91</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BF7F1"/>
                    </a:solidFill>
                  </a:tcPr>
                </a:tc>
                <a:tc>
                  <a:txBody>
                    <a:bodyPr/>
                    <a:lstStyle/>
                    <a:p>
                      <a:pPr marL="0" lvl="0" indent="0" algn="ctr" rtl="0">
                        <a:lnSpc>
                          <a:spcPct val="115000"/>
                        </a:lnSpc>
                        <a:spcBef>
                          <a:spcPts val="0"/>
                        </a:spcBef>
                        <a:spcAft>
                          <a:spcPts val="0"/>
                        </a:spcAft>
                        <a:buNone/>
                      </a:pPr>
                      <a:r>
                        <a:rPr lang="en" sz="1000"/>
                        <a:t>$218,768.46</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6FCF9"/>
                    </a:solidFill>
                  </a:tcPr>
                </a:tc>
                <a:extLst>
                  <a:ext uri="{0D108BD9-81ED-4DB2-BD59-A6C34878D82A}">
                    <a16:rowId xmlns:a16="http://schemas.microsoft.com/office/drawing/2014/main" val="10005"/>
                  </a:ext>
                </a:extLst>
              </a:tr>
              <a:tr h="341925">
                <a:tc vMerge="1">
                  <a:txBody>
                    <a:bodyPr/>
                    <a:lstStyle/>
                    <a:p>
                      <a:endParaRPr lang="en-US"/>
                    </a:p>
                  </a:txBody>
                  <a:tcPr/>
                </a:tc>
                <a:tc>
                  <a:txBody>
                    <a:bodyPr/>
                    <a:lstStyle/>
                    <a:p>
                      <a:pPr marL="0" lvl="0" indent="0" algn="ctr" rtl="0">
                        <a:lnSpc>
                          <a:spcPct val="115000"/>
                        </a:lnSpc>
                        <a:spcBef>
                          <a:spcPts val="0"/>
                        </a:spcBef>
                        <a:spcAft>
                          <a:spcPts val="0"/>
                        </a:spcAft>
                        <a:buNone/>
                      </a:pPr>
                      <a:r>
                        <a:rPr lang="en" sz="1000"/>
                        <a:t>Crate</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$256,494.89</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2F4EB"/>
                    </a:solidFill>
                  </a:tcPr>
                </a:tc>
                <a:tc>
                  <a:txBody>
                    <a:bodyPr/>
                    <a:lstStyle/>
                    <a:p>
                      <a:pPr marL="0" lvl="0" indent="0" algn="ctr" rtl="0">
                        <a:lnSpc>
                          <a:spcPct val="115000"/>
                        </a:lnSpc>
                        <a:spcBef>
                          <a:spcPts val="0"/>
                        </a:spcBef>
                        <a:spcAft>
                          <a:spcPts val="0"/>
                        </a:spcAft>
                        <a:buNone/>
                      </a:pPr>
                      <a:r>
                        <a:rPr lang="en" sz="1000"/>
                        <a:t>$316,214.40</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3E7D5"/>
                    </a:solidFill>
                  </a:tcPr>
                </a:tc>
                <a:tc>
                  <a:txBody>
                    <a:bodyPr/>
                    <a:lstStyle/>
                    <a:p>
                      <a:pPr marL="0" lvl="0" indent="0" algn="ctr" rtl="0">
                        <a:lnSpc>
                          <a:spcPct val="115000"/>
                        </a:lnSpc>
                        <a:spcBef>
                          <a:spcPts val="0"/>
                        </a:spcBef>
                        <a:spcAft>
                          <a:spcPts val="0"/>
                        </a:spcAft>
                        <a:buNone/>
                      </a:pPr>
                      <a:r>
                        <a:rPr lang="en" sz="1000"/>
                        <a:t>$193,024.20</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8F7"/>
                    </a:solidFill>
                  </a:tcPr>
                </a:tc>
                <a:tc>
                  <a:txBody>
                    <a:bodyPr/>
                    <a:lstStyle/>
                    <a:p>
                      <a:pPr marL="0" lvl="0" indent="0" algn="ctr" rtl="0">
                        <a:lnSpc>
                          <a:spcPct val="115000"/>
                        </a:lnSpc>
                        <a:spcBef>
                          <a:spcPts val="0"/>
                        </a:spcBef>
                        <a:spcAft>
                          <a:spcPts val="0"/>
                        </a:spcAft>
                        <a:buNone/>
                      </a:pPr>
                      <a:r>
                        <a:rPr lang="en" sz="1000"/>
                        <a:t>$278,764.50</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6EFE3"/>
                    </a:solidFill>
                  </a:tcPr>
                </a:tc>
                <a:tc>
                  <a:txBody>
                    <a:bodyPr/>
                    <a:lstStyle/>
                    <a:p>
                      <a:pPr marL="0" lvl="0" indent="0" algn="ctr" rtl="0">
                        <a:lnSpc>
                          <a:spcPct val="115000"/>
                        </a:lnSpc>
                        <a:spcBef>
                          <a:spcPts val="0"/>
                        </a:spcBef>
                        <a:spcAft>
                          <a:spcPts val="0"/>
                        </a:spcAft>
                        <a:buNone/>
                      </a:pPr>
                      <a:r>
                        <a:rPr lang="en" sz="1000"/>
                        <a:t>$271,021.20</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BF1E6"/>
                    </a:solidFill>
                  </a:tcPr>
                </a:tc>
                <a:tc>
                  <a:txBody>
                    <a:bodyPr/>
                    <a:lstStyle/>
                    <a:p>
                      <a:pPr marL="0" lvl="0" indent="0" algn="ctr" rtl="0">
                        <a:lnSpc>
                          <a:spcPct val="115000"/>
                        </a:lnSpc>
                        <a:spcBef>
                          <a:spcPts val="0"/>
                        </a:spcBef>
                        <a:spcAft>
                          <a:spcPts val="0"/>
                        </a:spcAft>
                        <a:buNone/>
                      </a:pPr>
                      <a:r>
                        <a:rPr lang="en" sz="1000"/>
                        <a:t>$246,381.93</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7F6EF"/>
                    </a:solidFill>
                  </a:tcPr>
                </a:tc>
                <a:tc>
                  <a:txBody>
                    <a:bodyPr/>
                    <a:lstStyle/>
                    <a:p>
                      <a:pPr marL="0" lvl="0" indent="0" algn="ctr" rtl="0">
                        <a:lnSpc>
                          <a:spcPct val="115000"/>
                        </a:lnSpc>
                        <a:spcBef>
                          <a:spcPts val="0"/>
                        </a:spcBef>
                        <a:spcAft>
                          <a:spcPts val="0"/>
                        </a:spcAft>
                        <a:buNone/>
                      </a:pPr>
                      <a:r>
                        <a:rPr lang="en" sz="1000"/>
                        <a:t>$228,303.75</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1FAF5"/>
                    </a:solidFill>
                  </a:tcPr>
                </a:tc>
                <a:tc>
                  <a:txBody>
                    <a:bodyPr/>
                    <a:lstStyle/>
                    <a:p>
                      <a:pPr marL="0" lvl="0" indent="0" algn="ctr" rtl="0">
                        <a:lnSpc>
                          <a:spcPct val="115000"/>
                        </a:lnSpc>
                        <a:spcBef>
                          <a:spcPts val="0"/>
                        </a:spcBef>
                        <a:spcAft>
                          <a:spcPts val="0"/>
                        </a:spcAft>
                        <a:buNone/>
                      </a:pPr>
                      <a:r>
                        <a:rPr lang="en" sz="1000"/>
                        <a:t>$210,480.57</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AFDFC"/>
                    </a:solidFill>
                  </a:tcPr>
                </a:tc>
                <a:extLst>
                  <a:ext uri="{0D108BD9-81ED-4DB2-BD59-A6C34878D82A}">
                    <a16:rowId xmlns:a16="http://schemas.microsoft.com/office/drawing/2014/main" val="10006"/>
                  </a:ext>
                </a:extLst>
              </a:tr>
              <a:tr h="341925">
                <a:tc vMerge="1">
                  <a:txBody>
                    <a:bodyPr/>
                    <a:lstStyle/>
                    <a:p>
                      <a:endParaRPr lang="en-US"/>
                    </a:p>
                  </a:txBody>
                  <a:tcPr/>
                </a:tc>
                <a:tc>
                  <a:txBody>
                    <a:bodyPr/>
                    <a:lstStyle/>
                    <a:p>
                      <a:pPr marL="0" lvl="0" indent="0" algn="ctr" rtl="0">
                        <a:lnSpc>
                          <a:spcPct val="115000"/>
                        </a:lnSpc>
                        <a:spcBef>
                          <a:spcPts val="0"/>
                        </a:spcBef>
                        <a:spcAft>
                          <a:spcPts val="0"/>
                        </a:spcAft>
                        <a:buNone/>
                      </a:pPr>
                      <a:r>
                        <a:rPr lang="en" sz="1000"/>
                        <a:t>Just For You</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$149,652.61</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6D1CE"/>
                    </a:solidFill>
                  </a:tcPr>
                </a:tc>
                <a:tc>
                  <a:txBody>
                    <a:bodyPr/>
                    <a:lstStyle/>
                    <a:p>
                      <a:pPr marL="0" lvl="0" indent="0" algn="ctr" rtl="0">
                        <a:lnSpc>
                          <a:spcPct val="115000"/>
                        </a:lnSpc>
                        <a:spcBef>
                          <a:spcPts val="0"/>
                        </a:spcBef>
                        <a:spcAft>
                          <a:spcPts val="0"/>
                        </a:spcAft>
                        <a:buNone/>
                      </a:pPr>
                      <a:r>
                        <a:rPr lang="en" sz="1000"/>
                        <a:t>$219,235.10</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6FCF9"/>
                    </a:solidFill>
                  </a:tcPr>
                </a:tc>
                <a:tc>
                  <a:txBody>
                    <a:bodyPr/>
                    <a:lstStyle/>
                    <a:p>
                      <a:pPr marL="0" lvl="0" indent="0" algn="ctr" rtl="0">
                        <a:lnSpc>
                          <a:spcPct val="115000"/>
                        </a:lnSpc>
                        <a:spcBef>
                          <a:spcPts val="0"/>
                        </a:spcBef>
                        <a:spcAft>
                          <a:spcPts val="0"/>
                        </a:spcAft>
                        <a:buNone/>
                      </a:pPr>
                      <a:r>
                        <a:rPr lang="en" sz="1000"/>
                        <a:t>$159,427.43</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8DAD7"/>
                    </a:solidFill>
                  </a:tcPr>
                </a:tc>
                <a:tc>
                  <a:txBody>
                    <a:bodyPr/>
                    <a:lstStyle/>
                    <a:p>
                      <a:pPr marL="0" lvl="0" indent="0" algn="ctr" rtl="0">
                        <a:lnSpc>
                          <a:spcPct val="115000"/>
                        </a:lnSpc>
                        <a:spcBef>
                          <a:spcPts val="0"/>
                        </a:spcBef>
                        <a:spcAft>
                          <a:spcPts val="0"/>
                        </a:spcAft>
                        <a:buNone/>
                      </a:pPr>
                      <a:r>
                        <a:rPr lang="en" sz="1000"/>
                        <a:t>$226,598.00</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2FAF6"/>
                    </a:solidFill>
                  </a:tcPr>
                </a:tc>
                <a:tc>
                  <a:txBody>
                    <a:bodyPr/>
                    <a:lstStyle/>
                    <a:p>
                      <a:pPr marL="0" lvl="0" indent="0" algn="ctr" rtl="0">
                        <a:lnSpc>
                          <a:spcPct val="115000"/>
                        </a:lnSpc>
                        <a:spcBef>
                          <a:spcPts val="0"/>
                        </a:spcBef>
                        <a:spcAft>
                          <a:spcPts val="0"/>
                        </a:spcAft>
                        <a:buNone/>
                      </a:pPr>
                      <a:r>
                        <a:rPr lang="en" sz="1000"/>
                        <a:t>$200,037.95</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EFEFE"/>
                    </a:solidFill>
                  </a:tcPr>
                </a:tc>
                <a:tc>
                  <a:txBody>
                    <a:bodyPr/>
                    <a:lstStyle/>
                    <a:p>
                      <a:pPr marL="0" lvl="0" indent="0" algn="ctr" rtl="0">
                        <a:lnSpc>
                          <a:spcPct val="115000"/>
                        </a:lnSpc>
                        <a:spcBef>
                          <a:spcPts val="0"/>
                        </a:spcBef>
                        <a:spcAft>
                          <a:spcPts val="0"/>
                        </a:spcAft>
                        <a:buNone/>
                      </a:pPr>
                      <a:r>
                        <a:rPr lang="en" sz="1000"/>
                        <a:t>$174,901.02</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AE8E6"/>
                    </a:solidFill>
                  </a:tcPr>
                </a:tc>
                <a:tc>
                  <a:txBody>
                    <a:bodyPr/>
                    <a:lstStyle/>
                    <a:p>
                      <a:pPr marL="0" lvl="0" indent="0" algn="ctr" rtl="0">
                        <a:lnSpc>
                          <a:spcPct val="115000"/>
                        </a:lnSpc>
                        <a:spcBef>
                          <a:spcPts val="0"/>
                        </a:spcBef>
                        <a:spcAft>
                          <a:spcPts val="0"/>
                        </a:spcAft>
                        <a:buNone/>
                      </a:pPr>
                      <a:r>
                        <a:rPr lang="en" sz="1000"/>
                        <a:t>$171,012.53</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E4E2"/>
                    </a:solidFill>
                  </a:tcPr>
                </a:tc>
                <a:tc>
                  <a:txBody>
                    <a:bodyPr/>
                    <a:lstStyle/>
                    <a:p>
                      <a:pPr marL="0" lvl="0" indent="0" algn="ctr" rtl="0">
                        <a:lnSpc>
                          <a:spcPct val="115000"/>
                        </a:lnSpc>
                        <a:spcBef>
                          <a:spcPts val="0"/>
                        </a:spcBef>
                        <a:spcAft>
                          <a:spcPts val="0"/>
                        </a:spcAft>
                        <a:buNone/>
                      </a:pPr>
                      <a:r>
                        <a:rPr lang="en" sz="1000"/>
                        <a:t>$445,069.93</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FCCA6"/>
                    </a:solidFill>
                  </a:tcPr>
                </a:tc>
                <a:extLst>
                  <a:ext uri="{0D108BD9-81ED-4DB2-BD59-A6C34878D82A}">
                    <a16:rowId xmlns:a16="http://schemas.microsoft.com/office/drawing/2014/main" val="10007"/>
                  </a:ext>
                </a:extLst>
              </a:tr>
              <a:tr h="341925">
                <a:tc vMerge="1">
                  <a:txBody>
                    <a:bodyPr/>
                    <a:lstStyle/>
                    <a:p>
                      <a:endParaRPr lang="en-US"/>
                    </a:p>
                  </a:txBody>
                  <a:tcPr/>
                </a:tc>
                <a:tc>
                  <a:txBody>
                    <a:bodyPr/>
                    <a:lstStyle/>
                    <a:p>
                      <a:pPr marL="0" lvl="0" indent="0" algn="ctr" rtl="0">
                        <a:lnSpc>
                          <a:spcPct val="115000"/>
                        </a:lnSpc>
                        <a:spcBef>
                          <a:spcPts val="0"/>
                        </a:spcBef>
                        <a:spcAft>
                          <a:spcPts val="0"/>
                        </a:spcAft>
                        <a:buNone/>
                      </a:pPr>
                      <a:r>
                        <a:rPr lang="en" sz="1000"/>
                        <a:t>Bundle</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$199,117.07</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EFDFD"/>
                    </a:solidFill>
                  </a:tcPr>
                </a:tc>
                <a:tc>
                  <a:txBody>
                    <a:bodyPr/>
                    <a:lstStyle/>
                    <a:p>
                      <a:pPr marL="0" lvl="0" indent="0" algn="ctr" rtl="0">
                        <a:lnSpc>
                          <a:spcPct val="115000"/>
                        </a:lnSpc>
                        <a:spcBef>
                          <a:spcPts val="0"/>
                        </a:spcBef>
                        <a:spcAft>
                          <a:spcPts val="0"/>
                        </a:spcAft>
                        <a:buNone/>
                      </a:pPr>
                      <a:r>
                        <a:rPr lang="en" sz="1000"/>
                        <a:t>$70,679.37</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88B83"/>
                    </a:solidFill>
                  </a:tcPr>
                </a:tc>
                <a:tc>
                  <a:txBody>
                    <a:bodyPr/>
                    <a:lstStyle/>
                    <a:p>
                      <a:pPr marL="0" lvl="0" indent="0" algn="ctr" rtl="0">
                        <a:lnSpc>
                          <a:spcPct val="115000"/>
                        </a:lnSpc>
                        <a:spcBef>
                          <a:spcPts val="0"/>
                        </a:spcBef>
                        <a:spcAft>
                          <a:spcPts val="0"/>
                        </a:spcAft>
                        <a:buNone/>
                      </a:pPr>
                      <a:r>
                        <a:rPr lang="en" sz="1000"/>
                        <a:t>$51,146.51</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7C73"/>
                    </a:solidFill>
                  </a:tcPr>
                </a:tc>
                <a:tc>
                  <a:txBody>
                    <a:bodyPr/>
                    <a:lstStyle/>
                    <a:p>
                      <a:pPr marL="0" lvl="0" indent="0" algn="ctr" rtl="0">
                        <a:lnSpc>
                          <a:spcPct val="115000"/>
                        </a:lnSpc>
                        <a:spcBef>
                          <a:spcPts val="0"/>
                        </a:spcBef>
                        <a:spcAft>
                          <a:spcPts val="0"/>
                        </a:spcAft>
                        <a:buNone/>
                      </a:pPr>
                      <a:r>
                        <a:rPr lang="en" sz="1000"/>
                        <a:t>$173,163.62</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AE6E4"/>
                    </a:solidFill>
                  </a:tcPr>
                </a:tc>
                <a:tc>
                  <a:txBody>
                    <a:bodyPr/>
                    <a:lstStyle/>
                    <a:p>
                      <a:pPr marL="0" lvl="0" indent="0" algn="ctr" rtl="0">
                        <a:lnSpc>
                          <a:spcPct val="115000"/>
                        </a:lnSpc>
                        <a:spcBef>
                          <a:spcPts val="0"/>
                        </a:spcBef>
                        <a:spcAft>
                          <a:spcPts val="0"/>
                        </a:spcAft>
                        <a:buNone/>
                      </a:pPr>
                      <a:r>
                        <a:rPr lang="en" sz="1000"/>
                        <a:t>$78,556.87</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928A"/>
                    </a:solidFill>
                  </a:tcPr>
                </a:tc>
                <a:tc>
                  <a:txBody>
                    <a:bodyPr/>
                    <a:lstStyle/>
                    <a:p>
                      <a:pPr marL="0" lvl="0" indent="0" algn="ctr" rtl="0">
                        <a:lnSpc>
                          <a:spcPct val="115000"/>
                        </a:lnSpc>
                        <a:spcBef>
                          <a:spcPts val="0"/>
                        </a:spcBef>
                        <a:spcAft>
                          <a:spcPts val="0"/>
                        </a:spcAft>
                        <a:buNone/>
                      </a:pPr>
                      <a:r>
                        <a:rPr lang="en" sz="1000"/>
                        <a:t>$74,184.42</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98E86"/>
                    </a:solidFill>
                  </a:tcPr>
                </a:tc>
                <a:tc>
                  <a:txBody>
                    <a:bodyPr/>
                    <a:lstStyle/>
                    <a:p>
                      <a:pPr marL="0" lvl="0" indent="0" algn="ctr" rtl="0">
                        <a:lnSpc>
                          <a:spcPct val="115000"/>
                        </a:lnSpc>
                        <a:spcBef>
                          <a:spcPts val="0"/>
                        </a:spcBef>
                        <a:spcAft>
                          <a:spcPts val="0"/>
                        </a:spcAft>
                        <a:buNone/>
                      </a:pPr>
                      <a:r>
                        <a:rPr lang="en" sz="1000"/>
                        <a:t>$879,905.76</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57BB8A"/>
                    </a:solidFill>
                  </a:tcPr>
                </a:tc>
                <a:tc>
                  <a:txBody>
                    <a:bodyPr/>
                    <a:lstStyle/>
                    <a:p>
                      <a:pPr marL="0" lvl="0" indent="0" algn="ctr" rtl="0">
                        <a:lnSpc>
                          <a:spcPct val="115000"/>
                        </a:lnSpc>
                        <a:spcBef>
                          <a:spcPts val="0"/>
                        </a:spcBef>
                        <a:spcAft>
                          <a:spcPts val="0"/>
                        </a:spcAft>
                        <a:buNone/>
                      </a:pPr>
                      <a:r>
                        <a:rPr lang="en" sz="1000"/>
                        <a:t>$110,115.16</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AEA8"/>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72"/>
        <p:cNvGrpSpPr/>
        <p:nvPr/>
      </p:nvGrpSpPr>
      <p:grpSpPr>
        <a:xfrm>
          <a:off x="0" y="0"/>
          <a:ext cx="0" cy="0"/>
          <a:chOff x="0" y="0"/>
          <a:chExt cx="0" cy="0"/>
        </a:xfrm>
      </p:grpSpPr>
      <p:sp>
        <p:nvSpPr>
          <p:cNvPr id="673" name="Google Shape;673;g124ba22c627_8_0"/>
          <p:cNvSpPr txBox="1">
            <a:spLocks noGrp="1"/>
          </p:cNvSpPr>
          <p:nvPr>
            <p:ph type="title"/>
          </p:nvPr>
        </p:nvSpPr>
        <p:spPr>
          <a:xfrm>
            <a:off x="490250" y="450150"/>
            <a:ext cx="7400400" cy="3450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a:solidFill>
                  <a:schemeClr val="lt1"/>
                </a:solidFill>
              </a:rPr>
              <a:t>Key Takeaways</a:t>
            </a:r>
            <a:endParaRPr>
              <a:solidFill>
                <a:schemeClr val="lt1"/>
              </a:solidFill>
            </a:endParaRPr>
          </a:p>
        </p:txBody>
      </p:sp>
      <p:sp>
        <p:nvSpPr>
          <p:cNvPr id="674" name="Google Shape;674;g124ba22c627_8_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36</a:t>
            </a:fld>
            <a:endParaRPr/>
          </a:p>
        </p:txBody>
      </p:sp>
      <p:sp>
        <p:nvSpPr>
          <p:cNvPr id="675" name="Google Shape;675;g124ba22c627_8_0"/>
          <p:cNvSpPr txBox="1">
            <a:spLocks noGrp="1"/>
          </p:cNvSpPr>
          <p:nvPr>
            <p:ph type="subTitle" idx="4294967295"/>
          </p:nvPr>
        </p:nvSpPr>
        <p:spPr>
          <a:xfrm>
            <a:off x="490250" y="2883450"/>
            <a:ext cx="7400400" cy="1235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chemeClr val="dk1"/>
              </a:buClr>
              <a:buSzPts val="1100"/>
              <a:buFont typeface="Arial"/>
              <a:buNone/>
            </a:pPr>
            <a:endParaRPr sz="1800" b="0" i="0" u="none" strike="noStrike" cap="none">
              <a:solidFill>
                <a:srgbClr val="B0B0B0"/>
              </a:solidFill>
              <a:latin typeface="Arial"/>
              <a:ea typeface="Arial"/>
              <a:cs typeface="Arial"/>
              <a:sym typeface="Arial"/>
            </a:endParaRPr>
          </a:p>
        </p:txBody>
      </p:sp>
      <p:cxnSp>
        <p:nvCxnSpPr>
          <p:cNvPr id="676" name="Google Shape;676;g124ba22c627_8_0"/>
          <p:cNvCxnSpPr/>
          <p:nvPr/>
        </p:nvCxnSpPr>
        <p:spPr>
          <a:xfrm>
            <a:off x="596475" y="2883450"/>
            <a:ext cx="1944600" cy="0"/>
          </a:xfrm>
          <a:prstGeom prst="straightConnector1">
            <a:avLst/>
          </a:prstGeom>
          <a:noFill/>
          <a:ln w="9525" cap="flat" cmpd="sng">
            <a:solidFill>
              <a:schemeClr val="lt1"/>
            </a:solidFill>
            <a:prstDash val="solid"/>
            <a:round/>
            <a:headEnd type="none" w="sm" len="sm"/>
            <a:tailEnd type="none" w="sm" len="sm"/>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13"/>
          <p:cNvSpPr txBox="1">
            <a:spLocks noGrp="1"/>
          </p:cNvSpPr>
          <p:nvPr>
            <p:ph type="title"/>
          </p:nvPr>
        </p:nvSpPr>
        <p:spPr>
          <a:xfrm>
            <a:off x="308363" y="49650"/>
            <a:ext cx="8100600" cy="8619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SzPts val="2100"/>
              <a:buFont typeface="Arial"/>
              <a:buNone/>
            </a:pPr>
            <a:r>
              <a:rPr lang="en" sz="2400"/>
              <a:t>Key Takeaways (pt. 1)</a:t>
            </a:r>
            <a:endParaRPr sz="2400" b="0" i="1"/>
          </a:p>
        </p:txBody>
      </p:sp>
      <p:cxnSp>
        <p:nvCxnSpPr>
          <p:cNvPr id="682" name="Google Shape;682;p13"/>
          <p:cNvCxnSpPr/>
          <p:nvPr/>
        </p:nvCxnSpPr>
        <p:spPr>
          <a:xfrm>
            <a:off x="382744" y="850894"/>
            <a:ext cx="8261400" cy="0"/>
          </a:xfrm>
          <a:prstGeom prst="straightConnector1">
            <a:avLst/>
          </a:prstGeom>
          <a:noFill/>
          <a:ln w="19050" cap="flat" cmpd="sng">
            <a:solidFill>
              <a:srgbClr val="000000"/>
            </a:solidFill>
            <a:prstDash val="solid"/>
            <a:miter lim="800000"/>
            <a:headEnd type="none" w="sm" len="sm"/>
            <a:tailEnd type="none" w="sm" len="sm"/>
          </a:ln>
        </p:spPr>
      </p:cxnSp>
      <p:sp>
        <p:nvSpPr>
          <p:cNvPr id="683" name="Google Shape;683;p13"/>
          <p:cNvSpPr txBox="1">
            <a:spLocks noGrp="1"/>
          </p:cNvSpPr>
          <p:nvPr>
            <p:ph type="body" idx="4294967295"/>
          </p:nvPr>
        </p:nvSpPr>
        <p:spPr>
          <a:xfrm>
            <a:off x="472900" y="1556525"/>
            <a:ext cx="8173800" cy="3042900"/>
          </a:xfrm>
          <a:prstGeom prst="rect">
            <a:avLst/>
          </a:prstGeom>
          <a:noFill/>
          <a:ln>
            <a:noFill/>
          </a:ln>
        </p:spPr>
        <p:txBody>
          <a:bodyPr spcFirstLastPara="1" wrap="square" lIns="91425" tIns="91425" rIns="91425" bIns="91425" anchor="t" anchorCtr="0">
            <a:noAutofit/>
          </a:bodyPr>
          <a:lstStyle/>
          <a:p>
            <a:pPr marL="457200" lvl="0" indent="-336550" algn="l" rtl="0">
              <a:lnSpc>
                <a:spcPct val="100000"/>
              </a:lnSpc>
              <a:spcBef>
                <a:spcPts val="0"/>
              </a:spcBef>
              <a:spcAft>
                <a:spcPts val="0"/>
              </a:spcAft>
              <a:buSzPts val="1700"/>
              <a:buChar char="●"/>
            </a:pPr>
            <a:r>
              <a:rPr lang="en" sz="1700"/>
              <a:t>fPCA showed the presence of a power cluster of ~15% of the userbase that generates over ~80% of the revenue</a:t>
            </a:r>
            <a:endParaRPr sz="1700"/>
          </a:p>
          <a:p>
            <a:pPr marL="457200" lvl="0" indent="-336550" algn="l" rtl="0">
              <a:lnSpc>
                <a:spcPct val="100000"/>
              </a:lnSpc>
              <a:spcBef>
                <a:spcPts val="0"/>
              </a:spcBef>
              <a:spcAft>
                <a:spcPts val="0"/>
              </a:spcAft>
              <a:buSzPts val="1700"/>
              <a:buChar char="●"/>
            </a:pPr>
            <a:r>
              <a:rPr lang="en" sz="1700"/>
              <a:t>In the DOTW clusters, the two more consistent play clusters showed the highest revenue. The two weekend clusters also have higher revenue here, presenting potential for higher spending on weekends. </a:t>
            </a:r>
            <a:endParaRPr sz="1700"/>
          </a:p>
          <a:p>
            <a:pPr marL="457200" lvl="0" indent="-336550" algn="l" rtl="0">
              <a:lnSpc>
                <a:spcPct val="100000"/>
              </a:lnSpc>
              <a:spcBef>
                <a:spcPts val="0"/>
              </a:spcBef>
              <a:spcAft>
                <a:spcPts val="0"/>
              </a:spcAft>
              <a:buSzPts val="1700"/>
              <a:buChar char="●"/>
            </a:pPr>
            <a:r>
              <a:rPr lang="en" sz="1700"/>
              <a:t>In the game mode breakdown, we see players increasingly playing MPR, indicating potential climbers. </a:t>
            </a:r>
            <a:endParaRPr sz="1700"/>
          </a:p>
          <a:p>
            <a:pPr marL="457200" lvl="0" indent="-336550" algn="l" rtl="0">
              <a:lnSpc>
                <a:spcPct val="100000"/>
              </a:lnSpc>
              <a:spcBef>
                <a:spcPts val="0"/>
              </a:spcBef>
              <a:spcAft>
                <a:spcPts val="0"/>
              </a:spcAft>
              <a:buSzPts val="1700"/>
              <a:buChar char="●"/>
            </a:pPr>
            <a:r>
              <a:rPr lang="en" sz="1700"/>
              <a:t>Highest revenue clusters correspond to higher playtime in ranked modes. </a:t>
            </a:r>
            <a:endParaRPr sz="1700"/>
          </a:p>
          <a:p>
            <a:pPr marL="457200" lvl="0" indent="-336550" algn="l" rtl="0">
              <a:lnSpc>
                <a:spcPct val="100000"/>
              </a:lnSpc>
              <a:spcBef>
                <a:spcPts val="0"/>
              </a:spcBef>
              <a:spcAft>
                <a:spcPts val="0"/>
              </a:spcAft>
              <a:buSzPts val="1700"/>
              <a:buChar char="●"/>
            </a:pPr>
            <a:r>
              <a:rPr lang="en" sz="1700"/>
              <a:t>The players who play consistently throughout the year but don’t play many hours per day usually play more near the end of a season. </a:t>
            </a:r>
            <a:endParaRPr sz="1700"/>
          </a:p>
          <a:p>
            <a:pPr marL="914400" lvl="1" indent="-336550" algn="l" rtl="0">
              <a:lnSpc>
                <a:spcPct val="100000"/>
              </a:lnSpc>
              <a:spcBef>
                <a:spcPts val="0"/>
              </a:spcBef>
              <a:spcAft>
                <a:spcPts val="0"/>
              </a:spcAft>
              <a:buSzPts val="1700"/>
              <a:buChar char="○"/>
            </a:pPr>
            <a:r>
              <a:rPr lang="en" sz="1700"/>
              <a:t>Players who play consistently throughout the year and log a high average hours/day play more near the beginning of a season.  </a:t>
            </a:r>
            <a:endParaRPr sz="1700"/>
          </a:p>
        </p:txBody>
      </p:sp>
      <p:sp>
        <p:nvSpPr>
          <p:cNvPr id="684" name="Google Shape;684;p13"/>
          <p:cNvSpPr txBox="1">
            <a:spLocks noGrp="1"/>
          </p:cNvSpPr>
          <p:nvPr>
            <p:ph type="sldNum" idx="12"/>
          </p:nvPr>
        </p:nvSpPr>
        <p:spPr>
          <a:xfrm>
            <a:off x="8483374" y="4840498"/>
            <a:ext cx="4959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37</a:t>
            </a:fld>
            <a:endParaRPr/>
          </a:p>
        </p:txBody>
      </p:sp>
      <p:cxnSp>
        <p:nvCxnSpPr>
          <p:cNvPr id="685" name="Google Shape;685;p13"/>
          <p:cNvCxnSpPr/>
          <p:nvPr/>
        </p:nvCxnSpPr>
        <p:spPr>
          <a:xfrm rot="10800000" flipH="1">
            <a:off x="497248" y="1556536"/>
            <a:ext cx="8149500" cy="2400"/>
          </a:xfrm>
          <a:prstGeom prst="straightConnector1">
            <a:avLst/>
          </a:prstGeom>
          <a:noFill/>
          <a:ln w="12700" cap="flat" cmpd="sng">
            <a:solidFill>
              <a:schemeClr val="dk1"/>
            </a:solidFill>
            <a:prstDash val="solid"/>
            <a:miter lim="800000"/>
            <a:headEnd type="none" w="sm" len="sm"/>
            <a:tailEnd type="none" w="sm" len="sm"/>
          </a:ln>
        </p:spPr>
      </p:cxnSp>
      <p:sp>
        <p:nvSpPr>
          <p:cNvPr id="686" name="Google Shape;686;p13"/>
          <p:cNvSpPr txBox="1"/>
          <p:nvPr/>
        </p:nvSpPr>
        <p:spPr>
          <a:xfrm>
            <a:off x="683500" y="895913"/>
            <a:ext cx="77526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400" b="1" i="0" u="none" strike="noStrike" cap="none">
                <a:solidFill>
                  <a:srgbClr val="0C0C0C"/>
                </a:solidFill>
                <a:latin typeface="Helvetica Neue"/>
                <a:ea typeface="Helvetica Neue"/>
                <a:cs typeface="Helvetica Neue"/>
                <a:sym typeface="Helvetica Neue"/>
              </a:rPr>
              <a:t>What can we extrapolate about player behavior from these clusters? How can Activision use these clusters?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g12925dacbca_7_15"/>
          <p:cNvSpPr txBox="1">
            <a:spLocks noGrp="1"/>
          </p:cNvSpPr>
          <p:nvPr>
            <p:ph type="title"/>
          </p:nvPr>
        </p:nvSpPr>
        <p:spPr>
          <a:xfrm>
            <a:off x="308363" y="49650"/>
            <a:ext cx="8100600" cy="8619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SzPts val="2100"/>
              <a:buFont typeface="Arial"/>
              <a:buNone/>
            </a:pPr>
            <a:r>
              <a:rPr lang="en" sz="2400"/>
              <a:t>Key Takeaways (pt. 2)</a:t>
            </a:r>
            <a:endParaRPr sz="2400" b="0" i="1"/>
          </a:p>
        </p:txBody>
      </p:sp>
      <p:cxnSp>
        <p:nvCxnSpPr>
          <p:cNvPr id="692" name="Google Shape;692;g12925dacbca_7_15"/>
          <p:cNvCxnSpPr/>
          <p:nvPr/>
        </p:nvCxnSpPr>
        <p:spPr>
          <a:xfrm>
            <a:off x="382744" y="850894"/>
            <a:ext cx="8261400" cy="0"/>
          </a:xfrm>
          <a:prstGeom prst="straightConnector1">
            <a:avLst/>
          </a:prstGeom>
          <a:noFill/>
          <a:ln w="19050" cap="flat" cmpd="sng">
            <a:solidFill>
              <a:srgbClr val="000000"/>
            </a:solidFill>
            <a:prstDash val="solid"/>
            <a:miter lim="800000"/>
            <a:headEnd type="none" w="sm" len="sm"/>
            <a:tailEnd type="none" w="sm" len="sm"/>
          </a:ln>
        </p:spPr>
      </p:cxnSp>
      <p:sp>
        <p:nvSpPr>
          <p:cNvPr id="693" name="Google Shape;693;g12925dacbca_7_15"/>
          <p:cNvSpPr txBox="1">
            <a:spLocks noGrp="1"/>
          </p:cNvSpPr>
          <p:nvPr>
            <p:ph type="body" idx="4294967295"/>
          </p:nvPr>
        </p:nvSpPr>
        <p:spPr>
          <a:xfrm>
            <a:off x="472900" y="1556525"/>
            <a:ext cx="8173800" cy="3042900"/>
          </a:xfrm>
          <a:prstGeom prst="rect">
            <a:avLst/>
          </a:prstGeom>
          <a:noFill/>
          <a:ln>
            <a:noFill/>
          </a:ln>
        </p:spPr>
        <p:txBody>
          <a:bodyPr spcFirstLastPara="1" wrap="square" lIns="91425" tIns="91425" rIns="91425" bIns="91425" anchor="t" anchorCtr="0">
            <a:noAutofit/>
          </a:bodyPr>
          <a:lstStyle/>
          <a:p>
            <a:pPr marL="457200" lvl="0" indent="-336550" algn="l" rtl="0">
              <a:lnSpc>
                <a:spcPct val="100000"/>
              </a:lnSpc>
              <a:spcBef>
                <a:spcPts val="0"/>
              </a:spcBef>
              <a:spcAft>
                <a:spcPts val="0"/>
              </a:spcAft>
              <a:buSzPts val="1700"/>
              <a:buChar char="●"/>
            </a:pPr>
            <a:r>
              <a:rPr lang="en" sz="1700"/>
              <a:t>Lucky Draw is the most popular item with close to half the transactions and around 40% of total revenue.</a:t>
            </a:r>
            <a:endParaRPr sz="1700"/>
          </a:p>
          <a:p>
            <a:pPr marL="457200" lvl="0" indent="-336550" algn="l" rtl="0">
              <a:lnSpc>
                <a:spcPct val="100000"/>
              </a:lnSpc>
              <a:spcBef>
                <a:spcPts val="0"/>
              </a:spcBef>
              <a:spcAft>
                <a:spcPts val="0"/>
              </a:spcAft>
              <a:buSzPts val="1700"/>
              <a:buChar char="●"/>
            </a:pPr>
            <a:r>
              <a:rPr lang="en" sz="1700"/>
              <a:t>Surprisingly, groups buy Battle Pass throughout a season in addition to at the start.</a:t>
            </a:r>
            <a:endParaRPr sz="1700"/>
          </a:p>
          <a:p>
            <a:pPr marL="457200" lvl="0" indent="-336550" algn="l" rtl="0">
              <a:lnSpc>
                <a:spcPct val="100000"/>
              </a:lnSpc>
              <a:spcBef>
                <a:spcPts val="0"/>
              </a:spcBef>
              <a:spcAft>
                <a:spcPts val="0"/>
              </a:spcAft>
              <a:buSzPts val="1700"/>
              <a:buChar char="●"/>
            </a:pPr>
            <a:r>
              <a:rPr lang="en" sz="1700"/>
              <a:t>Players buy Lucky Draw, Crate, and Item Shop more on weekends.</a:t>
            </a:r>
            <a:endParaRPr sz="1700"/>
          </a:p>
          <a:p>
            <a:pPr marL="457200" lvl="0" indent="-336550" algn="l" rtl="0">
              <a:lnSpc>
                <a:spcPct val="100000"/>
              </a:lnSpc>
              <a:spcBef>
                <a:spcPts val="0"/>
              </a:spcBef>
              <a:spcAft>
                <a:spcPts val="0"/>
              </a:spcAft>
              <a:buSzPts val="1700"/>
              <a:buChar char="●"/>
            </a:pPr>
            <a:r>
              <a:rPr lang="en" sz="1700"/>
              <a:t>Battle Pass purchases are skewed towards Thursdays, potentially because of the start of the season. </a:t>
            </a:r>
            <a:endParaRPr sz="1700"/>
          </a:p>
          <a:p>
            <a:pPr marL="457200" lvl="0" indent="-336550" algn="l" rtl="0">
              <a:lnSpc>
                <a:spcPct val="100000"/>
              </a:lnSpc>
              <a:spcBef>
                <a:spcPts val="0"/>
              </a:spcBef>
              <a:spcAft>
                <a:spcPts val="0"/>
              </a:spcAft>
              <a:buSzPts val="1700"/>
              <a:buChar char="●"/>
            </a:pPr>
            <a:r>
              <a:rPr lang="en" sz="1700"/>
              <a:t>Skilled Players tend to play on Tuesday and are likely to purchase Crate and Lucky Draw items.</a:t>
            </a:r>
            <a:endParaRPr sz="1700"/>
          </a:p>
        </p:txBody>
      </p:sp>
      <p:sp>
        <p:nvSpPr>
          <p:cNvPr id="694" name="Google Shape;694;g12925dacbca_7_15"/>
          <p:cNvSpPr txBox="1">
            <a:spLocks noGrp="1"/>
          </p:cNvSpPr>
          <p:nvPr>
            <p:ph type="sldNum" idx="12"/>
          </p:nvPr>
        </p:nvSpPr>
        <p:spPr>
          <a:xfrm>
            <a:off x="8483374" y="4840498"/>
            <a:ext cx="4959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38</a:t>
            </a:fld>
            <a:endParaRPr/>
          </a:p>
        </p:txBody>
      </p:sp>
      <p:cxnSp>
        <p:nvCxnSpPr>
          <p:cNvPr id="695" name="Google Shape;695;g12925dacbca_7_15"/>
          <p:cNvCxnSpPr/>
          <p:nvPr/>
        </p:nvCxnSpPr>
        <p:spPr>
          <a:xfrm rot="10800000" flipH="1">
            <a:off x="497248" y="1556536"/>
            <a:ext cx="8149500" cy="2400"/>
          </a:xfrm>
          <a:prstGeom prst="straightConnector1">
            <a:avLst/>
          </a:prstGeom>
          <a:noFill/>
          <a:ln w="12700" cap="flat" cmpd="sng">
            <a:solidFill>
              <a:schemeClr val="dk1"/>
            </a:solidFill>
            <a:prstDash val="solid"/>
            <a:miter lim="800000"/>
            <a:headEnd type="none" w="sm" len="sm"/>
            <a:tailEnd type="none" w="sm" len="sm"/>
          </a:ln>
        </p:spPr>
      </p:cxnSp>
      <p:sp>
        <p:nvSpPr>
          <p:cNvPr id="696" name="Google Shape;696;g12925dacbca_7_15"/>
          <p:cNvSpPr txBox="1"/>
          <p:nvPr/>
        </p:nvSpPr>
        <p:spPr>
          <a:xfrm>
            <a:off x="683500" y="895913"/>
            <a:ext cx="77526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400" b="1" i="0" u="none" strike="noStrike" cap="none">
                <a:solidFill>
                  <a:srgbClr val="0C0C0C"/>
                </a:solidFill>
                <a:latin typeface="Helvetica Neue"/>
                <a:ea typeface="Helvetica Neue"/>
                <a:cs typeface="Helvetica Neue"/>
                <a:sym typeface="Helvetica Neue"/>
              </a:rPr>
              <a:t>What can we extrapolate about player behavior from these clusters? How can Activision use these clusters?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00"/>
        <p:cNvGrpSpPr/>
        <p:nvPr/>
      </p:nvGrpSpPr>
      <p:grpSpPr>
        <a:xfrm>
          <a:off x="0" y="0"/>
          <a:ext cx="0" cy="0"/>
          <a:chOff x="0" y="0"/>
          <a:chExt cx="0" cy="0"/>
        </a:xfrm>
      </p:grpSpPr>
      <p:sp>
        <p:nvSpPr>
          <p:cNvPr id="701" name="Google Shape;701;p3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a:solidFill>
                  <a:schemeClr val="lt1"/>
                </a:solidFill>
              </a:rPr>
              <a:t>Questions?</a:t>
            </a:r>
            <a:endParaRPr>
              <a:solidFill>
                <a:schemeClr val="lt1"/>
              </a:solidFill>
            </a:endParaRPr>
          </a:p>
        </p:txBody>
      </p:sp>
      <p:sp>
        <p:nvSpPr>
          <p:cNvPr id="702" name="Google Shape;702;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39</a:t>
            </a:fld>
            <a:endParaRPr/>
          </a:p>
        </p:txBody>
      </p:sp>
      <p:sp>
        <p:nvSpPr>
          <p:cNvPr id="703" name="Google Shape;703;p33"/>
          <p:cNvSpPr txBox="1">
            <a:spLocks noGrp="1"/>
          </p:cNvSpPr>
          <p:nvPr>
            <p:ph type="subTitle" idx="4294967295"/>
          </p:nvPr>
        </p:nvSpPr>
        <p:spPr>
          <a:xfrm>
            <a:off x="490250" y="2883450"/>
            <a:ext cx="7400400" cy="1235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1800"/>
              <a:buFont typeface="Arial"/>
              <a:buNone/>
            </a:pPr>
            <a:endParaRPr sz="1800" b="0" i="0" u="none" strike="noStrike" cap="none">
              <a:solidFill>
                <a:srgbClr val="B0B0B0"/>
              </a:solidFill>
              <a:latin typeface="Arial"/>
              <a:ea typeface="Arial"/>
              <a:cs typeface="Arial"/>
              <a:sym typeface="Arial"/>
            </a:endParaRPr>
          </a:p>
          <a:p>
            <a:pPr marL="0" marR="0" lvl="0" indent="0" algn="l" rtl="0">
              <a:lnSpc>
                <a:spcPct val="115000"/>
              </a:lnSpc>
              <a:spcBef>
                <a:spcPts val="1600"/>
              </a:spcBef>
              <a:spcAft>
                <a:spcPts val="0"/>
              </a:spcAft>
              <a:buClr>
                <a:schemeClr val="dk2"/>
              </a:buClr>
              <a:buSzPts val="1800"/>
              <a:buFont typeface="Arial"/>
              <a:buNone/>
            </a:pPr>
            <a:endParaRPr sz="1800" b="0" i="0" u="none" strike="noStrike" cap="none">
              <a:solidFill>
                <a:srgbClr val="B0B0B0"/>
              </a:solidFill>
              <a:latin typeface="Arial"/>
              <a:ea typeface="Arial"/>
              <a:cs typeface="Arial"/>
              <a:sym typeface="Arial"/>
            </a:endParaRPr>
          </a:p>
          <a:p>
            <a:pPr marL="0" marR="0" lvl="0" indent="0" algn="l" rtl="0">
              <a:lnSpc>
                <a:spcPct val="115000"/>
              </a:lnSpc>
              <a:spcBef>
                <a:spcPts val="1600"/>
              </a:spcBef>
              <a:spcAft>
                <a:spcPts val="1600"/>
              </a:spcAft>
              <a:buClr>
                <a:schemeClr val="dk2"/>
              </a:buClr>
              <a:buSzPts val="1800"/>
              <a:buFont typeface="Arial"/>
              <a:buNone/>
            </a:pPr>
            <a:endParaRPr sz="1800" b="0" i="0" u="none" strike="noStrike" cap="none">
              <a:solidFill>
                <a:srgbClr val="B0B0B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54"/>
        <p:cNvGrpSpPr/>
        <p:nvPr/>
      </p:nvGrpSpPr>
      <p:grpSpPr>
        <a:xfrm>
          <a:off x="0" y="0"/>
          <a:ext cx="0" cy="0"/>
          <a:chOff x="0" y="0"/>
          <a:chExt cx="0" cy="0"/>
        </a:xfrm>
      </p:grpSpPr>
      <p:sp>
        <p:nvSpPr>
          <p:cNvPr id="355" name="Google Shape;355;p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a:solidFill>
                  <a:schemeClr val="lt1"/>
                </a:solidFill>
              </a:rPr>
              <a:t>fPCA Follow-up</a:t>
            </a:r>
            <a:endParaRPr>
              <a:solidFill>
                <a:schemeClr val="lt1"/>
              </a:solidFill>
            </a:endParaRPr>
          </a:p>
        </p:txBody>
      </p:sp>
      <p:sp>
        <p:nvSpPr>
          <p:cNvPr id="356" name="Google Shape;356;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g19bde1da1459743e_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5</a:t>
            </a:fld>
            <a:endParaRPr/>
          </a:p>
        </p:txBody>
      </p:sp>
      <p:sp>
        <p:nvSpPr>
          <p:cNvPr id="362" name="Google Shape;362;g19bde1da1459743e_0"/>
          <p:cNvSpPr txBox="1"/>
          <p:nvPr/>
        </p:nvSpPr>
        <p:spPr>
          <a:xfrm>
            <a:off x="295025" y="307850"/>
            <a:ext cx="8188200" cy="7713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 sz="1800" b="1">
                <a:solidFill>
                  <a:srgbClr val="0C0C0C"/>
                </a:solidFill>
                <a:latin typeface="Helvetica Neue"/>
                <a:ea typeface="Helvetica Neue"/>
                <a:cs typeface="Helvetica Neue"/>
                <a:sym typeface="Helvetica Neue"/>
              </a:rPr>
              <a:t>fPCA on Player Hours: Midpoint Results Review</a:t>
            </a:r>
            <a:endParaRPr sz="1800" b="1">
              <a:solidFill>
                <a:srgbClr val="0C0C0C"/>
              </a:solidFill>
              <a:latin typeface="Helvetica Neue"/>
              <a:ea typeface="Helvetica Neue"/>
              <a:cs typeface="Helvetica Neue"/>
              <a:sym typeface="Helvetica Neue"/>
            </a:endParaRPr>
          </a:p>
        </p:txBody>
      </p:sp>
      <p:cxnSp>
        <p:nvCxnSpPr>
          <p:cNvPr id="363" name="Google Shape;363;g19bde1da1459743e_0"/>
          <p:cNvCxnSpPr/>
          <p:nvPr/>
        </p:nvCxnSpPr>
        <p:spPr>
          <a:xfrm>
            <a:off x="382719" y="736869"/>
            <a:ext cx="8261400" cy="0"/>
          </a:xfrm>
          <a:prstGeom prst="straightConnector1">
            <a:avLst/>
          </a:prstGeom>
          <a:noFill/>
          <a:ln w="19050" cap="flat" cmpd="sng">
            <a:solidFill>
              <a:srgbClr val="000000"/>
            </a:solidFill>
            <a:prstDash val="solid"/>
            <a:miter lim="800000"/>
            <a:headEnd type="none" w="sm" len="sm"/>
            <a:tailEnd type="none" w="sm" len="sm"/>
          </a:ln>
        </p:spPr>
      </p:cxnSp>
      <p:sp>
        <p:nvSpPr>
          <p:cNvPr id="364" name="Google Shape;364;g19bde1da1459743e_0"/>
          <p:cNvSpPr txBox="1"/>
          <p:nvPr/>
        </p:nvSpPr>
        <p:spPr>
          <a:xfrm>
            <a:off x="295025" y="945438"/>
            <a:ext cx="3901200" cy="3527100"/>
          </a:xfrm>
          <a:prstGeom prst="rect">
            <a:avLst/>
          </a:prstGeom>
          <a:noFill/>
          <a:ln>
            <a:noFill/>
          </a:ln>
        </p:spPr>
        <p:txBody>
          <a:bodyPr spcFirstLastPara="1" wrap="square" lIns="91425" tIns="91425" rIns="91425" bIns="91425" anchor="t" anchorCtr="0">
            <a:noAutofit/>
          </a:bodyPr>
          <a:lstStyle/>
          <a:p>
            <a:pPr marL="457200" marR="0" lvl="0" indent="-323850" algn="l" rtl="0">
              <a:lnSpc>
                <a:spcPct val="100000"/>
              </a:lnSpc>
              <a:spcBef>
                <a:spcPts val="0"/>
              </a:spcBef>
              <a:spcAft>
                <a:spcPts val="0"/>
              </a:spcAft>
              <a:buClr>
                <a:srgbClr val="000000"/>
              </a:buClr>
              <a:buSzPts val="1500"/>
              <a:buFont typeface="Helvetica Neue"/>
              <a:buChar char="●"/>
            </a:pPr>
            <a:r>
              <a:rPr lang="en" sz="1500">
                <a:solidFill>
                  <a:srgbClr val="000000"/>
                </a:solidFill>
                <a:latin typeface="Helvetica Neue"/>
                <a:ea typeface="Helvetica Neue"/>
                <a:cs typeface="Helvetica Neue"/>
                <a:sym typeface="Helvetica Neue"/>
              </a:rPr>
              <a:t>Functional PCA analysis using </a:t>
            </a:r>
            <a:r>
              <a:rPr lang="en" sz="1500">
                <a:latin typeface="Helvetica Neue"/>
                <a:ea typeface="Helvetica Neue"/>
                <a:cs typeface="Helvetica Neue"/>
                <a:sym typeface="Helvetica Neue"/>
              </a:rPr>
              <a:t>3</a:t>
            </a:r>
            <a:r>
              <a:rPr lang="en" sz="1500">
                <a:solidFill>
                  <a:srgbClr val="000000"/>
                </a:solidFill>
                <a:latin typeface="Helvetica Neue"/>
                <a:ea typeface="Helvetica Neue"/>
                <a:cs typeface="Helvetica Neue"/>
                <a:sym typeface="Helvetica Neue"/>
              </a:rPr>
              <a:t> components was done initially on number of player hours for all players in 2022</a:t>
            </a:r>
            <a:endParaRPr sz="1500">
              <a:solidFill>
                <a:srgbClr val="000000"/>
              </a:solidFill>
              <a:latin typeface="Helvetica Neue"/>
              <a:ea typeface="Helvetica Neue"/>
              <a:cs typeface="Helvetica Neue"/>
              <a:sym typeface="Helvetica Neue"/>
            </a:endParaRPr>
          </a:p>
          <a:p>
            <a:pPr marL="457200" marR="0" lvl="0" indent="-323850" algn="l" rtl="0">
              <a:lnSpc>
                <a:spcPct val="100000"/>
              </a:lnSpc>
              <a:spcBef>
                <a:spcPts val="0"/>
              </a:spcBef>
              <a:spcAft>
                <a:spcPts val="0"/>
              </a:spcAft>
              <a:buClr>
                <a:srgbClr val="000000"/>
              </a:buClr>
              <a:buSzPts val="1500"/>
              <a:buFont typeface="Helvetica Neue"/>
              <a:buChar char="●"/>
            </a:pPr>
            <a:r>
              <a:rPr lang="en" sz="1500">
                <a:solidFill>
                  <a:srgbClr val="000000"/>
                </a:solidFill>
                <a:latin typeface="Helvetica Neue"/>
                <a:ea typeface="Helvetica Neue"/>
                <a:cs typeface="Helvetica Neue"/>
                <a:sym typeface="Helvetica Neue"/>
              </a:rPr>
              <a:t>The 3 cluster graph shows some separation, revealing potential underlying clusters</a:t>
            </a:r>
            <a:endParaRPr sz="1500">
              <a:solidFill>
                <a:srgbClr val="000000"/>
              </a:solidFill>
              <a:latin typeface="Helvetica Neue"/>
              <a:ea typeface="Helvetica Neue"/>
              <a:cs typeface="Helvetica Neue"/>
              <a:sym typeface="Helvetica Neue"/>
            </a:endParaRPr>
          </a:p>
          <a:p>
            <a:pPr marL="457200" marR="0" lvl="0" indent="-323850" algn="l" rtl="0">
              <a:lnSpc>
                <a:spcPct val="100000"/>
              </a:lnSpc>
              <a:spcBef>
                <a:spcPts val="0"/>
              </a:spcBef>
              <a:spcAft>
                <a:spcPts val="0"/>
              </a:spcAft>
              <a:buSzPts val="1500"/>
              <a:buFont typeface="Helvetica Neue"/>
              <a:buChar char="●"/>
            </a:pPr>
            <a:r>
              <a:rPr lang="en" sz="1500">
                <a:latin typeface="Helvetica Neue"/>
                <a:ea typeface="Helvetica Neue"/>
                <a:cs typeface="Helvetica Neue"/>
                <a:sym typeface="Helvetica Neue"/>
              </a:rPr>
              <a:t>We found the mean player hours for the 3 clusters in the bottom right graph</a:t>
            </a:r>
            <a:endParaRPr sz="1500">
              <a:latin typeface="Helvetica Neue"/>
              <a:ea typeface="Helvetica Neue"/>
              <a:cs typeface="Helvetica Neue"/>
              <a:sym typeface="Helvetica Neue"/>
            </a:endParaRPr>
          </a:p>
        </p:txBody>
      </p:sp>
      <p:pic>
        <p:nvPicPr>
          <p:cNvPr id="365" name="Google Shape;365;g19bde1da1459743e_0"/>
          <p:cNvPicPr preferRelativeResize="0"/>
          <p:nvPr/>
        </p:nvPicPr>
        <p:blipFill>
          <a:blip r:embed="rId3">
            <a:alphaModFix/>
          </a:blip>
          <a:stretch>
            <a:fillRect/>
          </a:stretch>
        </p:blipFill>
        <p:spPr>
          <a:xfrm>
            <a:off x="4038975" y="843275"/>
            <a:ext cx="4205801" cy="2102900"/>
          </a:xfrm>
          <a:prstGeom prst="rect">
            <a:avLst/>
          </a:prstGeom>
          <a:noFill/>
          <a:ln>
            <a:noFill/>
          </a:ln>
        </p:spPr>
      </p:pic>
      <p:pic>
        <p:nvPicPr>
          <p:cNvPr id="366" name="Google Shape;366;g19bde1da1459743e_0"/>
          <p:cNvPicPr preferRelativeResize="0"/>
          <p:nvPr/>
        </p:nvPicPr>
        <p:blipFill>
          <a:blip r:embed="rId4">
            <a:alphaModFix/>
          </a:blip>
          <a:stretch>
            <a:fillRect/>
          </a:stretch>
        </p:blipFill>
        <p:spPr>
          <a:xfrm>
            <a:off x="959400" y="3366825"/>
            <a:ext cx="3079574" cy="1424525"/>
          </a:xfrm>
          <a:prstGeom prst="rect">
            <a:avLst/>
          </a:prstGeom>
          <a:noFill/>
          <a:ln>
            <a:noFill/>
          </a:ln>
        </p:spPr>
      </p:pic>
      <p:pic>
        <p:nvPicPr>
          <p:cNvPr id="367" name="Google Shape;367;g19bde1da1459743e_0"/>
          <p:cNvPicPr preferRelativeResize="0"/>
          <p:nvPr/>
        </p:nvPicPr>
        <p:blipFill>
          <a:blip r:embed="rId5">
            <a:alphaModFix/>
          </a:blip>
          <a:stretch>
            <a:fillRect/>
          </a:stretch>
        </p:blipFill>
        <p:spPr>
          <a:xfrm>
            <a:off x="4794549" y="2946163"/>
            <a:ext cx="3079575" cy="2053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g1271c2def98_1_5"/>
          <p:cNvSpPr txBox="1">
            <a:spLocks noGrp="1"/>
          </p:cNvSpPr>
          <p:nvPr>
            <p:ph type="title"/>
          </p:nvPr>
        </p:nvSpPr>
        <p:spPr>
          <a:xfrm>
            <a:off x="295025" y="307850"/>
            <a:ext cx="8188200" cy="771300"/>
          </a:xfrm>
          <a:prstGeom prst="rect">
            <a:avLst/>
          </a:prstGeom>
          <a:noFill/>
          <a:ln>
            <a:noFill/>
          </a:ln>
        </p:spPr>
        <p:txBody>
          <a:bodyPr spcFirstLastPara="1" wrap="square" lIns="68575" tIns="68575" rIns="68575" bIns="68575" anchor="t" anchorCtr="0">
            <a:noAutofit/>
          </a:bodyPr>
          <a:lstStyle/>
          <a:p>
            <a:pPr marL="0" lvl="0" indent="0" algn="l" rtl="0">
              <a:lnSpc>
                <a:spcPct val="100000"/>
              </a:lnSpc>
              <a:spcBef>
                <a:spcPts val="0"/>
              </a:spcBef>
              <a:spcAft>
                <a:spcPts val="0"/>
              </a:spcAft>
              <a:buSzPts val="1800"/>
              <a:buNone/>
            </a:pPr>
            <a:r>
              <a:rPr lang="en"/>
              <a:t>fPCA Follow-up on Cluster Statistics</a:t>
            </a:r>
            <a:endParaRPr/>
          </a:p>
        </p:txBody>
      </p:sp>
      <p:cxnSp>
        <p:nvCxnSpPr>
          <p:cNvPr id="373" name="Google Shape;373;g1271c2def98_1_5"/>
          <p:cNvCxnSpPr/>
          <p:nvPr/>
        </p:nvCxnSpPr>
        <p:spPr>
          <a:xfrm>
            <a:off x="382719" y="736869"/>
            <a:ext cx="8261400" cy="0"/>
          </a:xfrm>
          <a:prstGeom prst="straightConnector1">
            <a:avLst/>
          </a:prstGeom>
          <a:noFill/>
          <a:ln w="19050" cap="flat" cmpd="sng">
            <a:solidFill>
              <a:srgbClr val="000000"/>
            </a:solidFill>
            <a:prstDash val="solid"/>
            <a:miter lim="800000"/>
            <a:headEnd type="none" w="sm" len="sm"/>
            <a:tailEnd type="none" w="sm" len="sm"/>
          </a:ln>
        </p:spPr>
      </p:cxnSp>
      <p:sp>
        <p:nvSpPr>
          <p:cNvPr id="374" name="Google Shape;374;g1271c2def98_1_5"/>
          <p:cNvSpPr txBox="1">
            <a:spLocks noGrp="1"/>
          </p:cNvSpPr>
          <p:nvPr>
            <p:ph type="sldNum" idx="12"/>
          </p:nvPr>
        </p:nvSpPr>
        <p:spPr>
          <a:xfrm>
            <a:off x="8483374" y="4840498"/>
            <a:ext cx="4959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
              <a:t>6</a:t>
            </a:fld>
            <a:endParaRPr/>
          </a:p>
        </p:txBody>
      </p:sp>
      <p:pic>
        <p:nvPicPr>
          <p:cNvPr id="375" name="Google Shape;375;g1271c2def98_1_5"/>
          <p:cNvPicPr preferRelativeResize="0"/>
          <p:nvPr/>
        </p:nvPicPr>
        <p:blipFill rotWithShape="1">
          <a:blip r:embed="rId3">
            <a:alphaModFix/>
          </a:blip>
          <a:srcRect/>
          <a:stretch/>
        </p:blipFill>
        <p:spPr>
          <a:xfrm>
            <a:off x="4196225" y="844437"/>
            <a:ext cx="1890750" cy="975663"/>
          </a:xfrm>
          <a:prstGeom prst="rect">
            <a:avLst/>
          </a:prstGeom>
          <a:noFill/>
          <a:ln>
            <a:noFill/>
          </a:ln>
        </p:spPr>
      </p:pic>
      <p:sp>
        <p:nvSpPr>
          <p:cNvPr id="376" name="Google Shape;376;g1271c2def98_1_5"/>
          <p:cNvSpPr txBox="1"/>
          <p:nvPr/>
        </p:nvSpPr>
        <p:spPr>
          <a:xfrm>
            <a:off x="295025" y="736863"/>
            <a:ext cx="3901200" cy="3527100"/>
          </a:xfrm>
          <a:prstGeom prst="rect">
            <a:avLst/>
          </a:prstGeom>
          <a:noFill/>
          <a:ln>
            <a:noFill/>
          </a:ln>
        </p:spPr>
        <p:txBody>
          <a:bodyPr spcFirstLastPara="1" wrap="square" lIns="91425" tIns="91425" rIns="91425" bIns="91425" anchor="t" anchorCtr="0">
            <a:noAutofit/>
          </a:bodyPr>
          <a:lstStyle/>
          <a:p>
            <a:pPr marL="457200" marR="0" lvl="0" indent="-323850" algn="l" rtl="0">
              <a:lnSpc>
                <a:spcPct val="100000"/>
              </a:lnSpc>
              <a:spcBef>
                <a:spcPts val="0"/>
              </a:spcBef>
              <a:spcAft>
                <a:spcPts val="0"/>
              </a:spcAft>
              <a:buClr>
                <a:schemeClr val="dk1"/>
              </a:buClr>
              <a:buSzPts val="1500"/>
              <a:buFont typeface="Helvetica Neue"/>
              <a:buChar char="●"/>
            </a:pPr>
            <a:r>
              <a:rPr lang="en" sz="1300" b="0" i="0" u="none" strike="noStrike" cap="none">
                <a:solidFill>
                  <a:schemeClr val="dk1"/>
                </a:solidFill>
                <a:latin typeface="Helvetica Neue"/>
                <a:ea typeface="Helvetica Neue"/>
                <a:cs typeface="Helvetica Neue"/>
                <a:sym typeface="Helvetica Neue"/>
              </a:rPr>
              <a:t>To understand the clusters given in the previous slide better, we consider </a:t>
            </a:r>
            <a:r>
              <a:rPr lang="en" sz="1300">
                <a:solidFill>
                  <a:schemeClr val="dk1"/>
                </a:solidFill>
                <a:latin typeface="Helvetica Neue"/>
                <a:ea typeface="Helvetica Neue"/>
                <a:cs typeface="Helvetica Neue"/>
                <a:sym typeface="Helvetica Neue"/>
              </a:rPr>
              <a:t>mean, users, revenue generation, and hours played for each cluster</a:t>
            </a:r>
            <a:endParaRPr sz="1500" b="0" i="0" u="none" strike="noStrike" cap="none">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Helvetica Neue"/>
              <a:ea typeface="Helvetica Neue"/>
              <a:cs typeface="Helvetica Neue"/>
              <a:sym typeface="Helvetica Neue"/>
            </a:endParaRPr>
          </a:p>
        </p:txBody>
      </p:sp>
      <p:sp>
        <p:nvSpPr>
          <p:cNvPr id="377" name="Google Shape;377;g1271c2def98_1_5"/>
          <p:cNvSpPr txBox="1"/>
          <p:nvPr/>
        </p:nvSpPr>
        <p:spPr>
          <a:xfrm>
            <a:off x="416525" y="3676450"/>
            <a:ext cx="7945200" cy="1050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1100">
                <a:latin typeface="Helvetica Neue"/>
                <a:ea typeface="Helvetica Neue"/>
                <a:cs typeface="Helvetica Neue"/>
                <a:sym typeface="Helvetica Neue"/>
              </a:rPr>
              <a:t>From the statistics, we see that cluster 0 representing very little playtime corresponded also to a disproportionately small portion of the revenue. Cluster 2 representing a medium amount of playtime also corresponded to a disproportionately low percent of revenue in comparison to the number of users and number of hours they play. Finally, cluster 1 representing power users contributed to the vast majority of the revenue despite only being roughly 15% of total users and only 73% of total hours played.</a:t>
            </a:r>
            <a:endParaRPr sz="1100" b="0" i="0" u="none" strike="noStrike" cap="none">
              <a:solidFill>
                <a:srgbClr val="000000"/>
              </a:solidFill>
              <a:latin typeface="Helvetica Neue"/>
              <a:ea typeface="Helvetica Neue"/>
              <a:cs typeface="Helvetica Neue"/>
              <a:sym typeface="Helvetica Neue"/>
            </a:endParaRPr>
          </a:p>
        </p:txBody>
      </p:sp>
      <p:graphicFrame>
        <p:nvGraphicFramePr>
          <p:cNvPr id="378" name="Google Shape;378;g1271c2def98_1_5"/>
          <p:cNvGraphicFramePr/>
          <p:nvPr/>
        </p:nvGraphicFramePr>
        <p:xfrm>
          <a:off x="537925" y="1826600"/>
          <a:ext cx="3000000" cy="3000000"/>
        </p:xfrm>
        <a:graphic>
          <a:graphicData uri="http://schemas.openxmlformats.org/drawingml/2006/table">
            <a:tbl>
              <a:tblPr>
                <a:noFill/>
                <a:tableStyleId>{22173E43-EAAD-4921-8E32-BB66273556B7}</a:tableStyleId>
              </a:tblPr>
              <a:tblGrid>
                <a:gridCol w="962800">
                  <a:extLst>
                    <a:ext uri="{9D8B030D-6E8A-4147-A177-3AD203B41FA5}">
                      <a16:colId xmlns:a16="http://schemas.microsoft.com/office/drawing/2014/main" val="20000"/>
                    </a:ext>
                  </a:extLst>
                </a:gridCol>
                <a:gridCol w="962800">
                  <a:extLst>
                    <a:ext uri="{9D8B030D-6E8A-4147-A177-3AD203B41FA5}">
                      <a16:colId xmlns:a16="http://schemas.microsoft.com/office/drawing/2014/main" val="20001"/>
                    </a:ext>
                  </a:extLst>
                </a:gridCol>
                <a:gridCol w="962800">
                  <a:extLst>
                    <a:ext uri="{9D8B030D-6E8A-4147-A177-3AD203B41FA5}">
                      <a16:colId xmlns:a16="http://schemas.microsoft.com/office/drawing/2014/main" val="20002"/>
                    </a:ext>
                  </a:extLst>
                </a:gridCol>
                <a:gridCol w="962800">
                  <a:extLst>
                    <a:ext uri="{9D8B030D-6E8A-4147-A177-3AD203B41FA5}">
                      <a16:colId xmlns:a16="http://schemas.microsoft.com/office/drawing/2014/main" val="20003"/>
                    </a:ext>
                  </a:extLst>
                </a:gridCol>
                <a:gridCol w="962800">
                  <a:extLst>
                    <a:ext uri="{9D8B030D-6E8A-4147-A177-3AD203B41FA5}">
                      <a16:colId xmlns:a16="http://schemas.microsoft.com/office/drawing/2014/main" val="20004"/>
                    </a:ext>
                  </a:extLst>
                </a:gridCol>
                <a:gridCol w="962800">
                  <a:extLst>
                    <a:ext uri="{9D8B030D-6E8A-4147-A177-3AD203B41FA5}">
                      <a16:colId xmlns:a16="http://schemas.microsoft.com/office/drawing/2014/main" val="20005"/>
                    </a:ext>
                  </a:extLst>
                </a:gridCol>
                <a:gridCol w="962800">
                  <a:extLst>
                    <a:ext uri="{9D8B030D-6E8A-4147-A177-3AD203B41FA5}">
                      <a16:colId xmlns:a16="http://schemas.microsoft.com/office/drawing/2014/main" val="20006"/>
                    </a:ext>
                  </a:extLst>
                </a:gridCol>
                <a:gridCol w="962800">
                  <a:extLst>
                    <a:ext uri="{9D8B030D-6E8A-4147-A177-3AD203B41FA5}">
                      <a16:colId xmlns:a16="http://schemas.microsoft.com/office/drawing/2014/main" val="20007"/>
                    </a:ext>
                  </a:extLst>
                </a:gridCol>
              </a:tblGrid>
              <a:tr h="786950">
                <a:tc>
                  <a:txBody>
                    <a:bodyPr/>
                    <a:lstStyle/>
                    <a:p>
                      <a:pPr marL="0" marR="0" lvl="0" indent="0" algn="ctr" rtl="0">
                        <a:lnSpc>
                          <a:spcPct val="100000"/>
                        </a:lnSpc>
                        <a:spcBef>
                          <a:spcPts val="0"/>
                        </a:spcBef>
                        <a:spcAft>
                          <a:spcPts val="0"/>
                        </a:spcAft>
                        <a:buClr>
                          <a:srgbClr val="000000"/>
                        </a:buClr>
                        <a:buSzPts val="1200"/>
                        <a:buFont typeface="Arial"/>
                        <a:buNone/>
                      </a:pPr>
                      <a:r>
                        <a:rPr lang="en" sz="1100" u="none" strike="noStrike" cap="none">
                          <a:latin typeface="Helvetica Neue"/>
                          <a:ea typeface="Helvetica Neue"/>
                          <a:cs typeface="Helvetica Neue"/>
                          <a:sym typeface="Helvetica Neue"/>
                        </a:rPr>
                        <a:t>Cluster Number</a:t>
                      </a:r>
                      <a:endParaRPr sz="1100" u="none" strike="noStrike" cap="none">
                        <a:latin typeface="Helvetica Neue"/>
                        <a:ea typeface="Helvetica Neue"/>
                        <a:cs typeface="Helvetica Neue"/>
                        <a:sym typeface="Helvetica Neue"/>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 sz="1100">
                          <a:latin typeface="Helvetica Neue"/>
                          <a:ea typeface="Helvetica Neue"/>
                          <a:cs typeface="Helvetica Neue"/>
                          <a:sym typeface="Helvetica Neue"/>
                        </a:rPr>
                        <a:t>Number of Users</a:t>
                      </a:r>
                      <a:endParaRPr sz="1100" u="none" strike="noStrike" cap="none">
                        <a:latin typeface="Helvetica Neue"/>
                        <a:ea typeface="Helvetica Neue"/>
                        <a:cs typeface="Helvetica Neue"/>
                        <a:sym typeface="Helvetica Neue"/>
                      </a:endParaRPr>
                    </a:p>
                  </a:txBody>
                  <a:tcPr marL="91425" marR="91425" marT="91425" marB="91425">
                    <a:lnR w="9525" cap="flat" cmpd="sng">
                      <a:solidFill>
                        <a:srgbClr val="9E9E9E"/>
                      </a:solidFill>
                      <a:prstDash val="solid"/>
                      <a:round/>
                      <a:headEnd type="none" w="sm" len="sm"/>
                      <a:tailEnd type="none" w="sm" len="sm"/>
                    </a:lnR>
                  </a:tcPr>
                </a:tc>
                <a:tc>
                  <a:txBody>
                    <a:bodyPr/>
                    <a:lstStyle/>
                    <a:p>
                      <a:pPr marL="0" marR="0" lvl="0" indent="0" algn="ctr" rtl="0">
                        <a:lnSpc>
                          <a:spcPct val="100000"/>
                        </a:lnSpc>
                        <a:spcBef>
                          <a:spcPts val="0"/>
                        </a:spcBef>
                        <a:spcAft>
                          <a:spcPts val="0"/>
                        </a:spcAft>
                        <a:buClr>
                          <a:srgbClr val="000000"/>
                        </a:buClr>
                        <a:buSzPts val="1200"/>
                        <a:buFont typeface="Arial"/>
                        <a:buNone/>
                      </a:pPr>
                      <a:r>
                        <a:rPr lang="en" sz="1100" u="none" strike="noStrike" cap="none">
                          <a:latin typeface="Helvetica Neue"/>
                          <a:ea typeface="Helvetica Neue"/>
                          <a:cs typeface="Helvetica Neue"/>
                          <a:sym typeface="Helvetica Neue"/>
                        </a:rPr>
                        <a:t>Mean Hours Played (</a:t>
                      </a:r>
                      <a:r>
                        <a:rPr lang="en" sz="1100">
                          <a:latin typeface="Helvetica Neue"/>
                          <a:ea typeface="Helvetica Neue"/>
                          <a:cs typeface="Helvetica Neue"/>
                          <a:sym typeface="Helvetica Neue"/>
                        </a:rPr>
                        <a:t>hr)</a:t>
                      </a:r>
                      <a:endParaRPr sz="1100" u="none" strike="noStrike" cap="none">
                        <a:latin typeface="Helvetica Neue"/>
                        <a:ea typeface="Helvetica Neue"/>
                        <a:cs typeface="Helvetica Neue"/>
                        <a:sym typeface="Helvetica Neue"/>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 sz="1100" u="none" strike="noStrike" cap="none">
                          <a:latin typeface="Helvetica Neue"/>
                          <a:ea typeface="Helvetica Neue"/>
                          <a:cs typeface="Helvetica Neue"/>
                          <a:sym typeface="Helvetica Neue"/>
                        </a:rPr>
                        <a:t>Standard Deviation </a:t>
                      </a:r>
                      <a:r>
                        <a:rPr lang="en" sz="1100">
                          <a:latin typeface="Helvetica Neue"/>
                          <a:ea typeface="Helvetica Neue"/>
                          <a:cs typeface="Helvetica Neue"/>
                          <a:sym typeface="Helvetica Neue"/>
                        </a:rPr>
                        <a:t>(hr)</a:t>
                      </a:r>
                      <a:endParaRPr sz="1100" u="none" strike="noStrike" cap="none">
                        <a:latin typeface="Helvetica Neue"/>
                        <a:ea typeface="Helvetica Neue"/>
                        <a:cs typeface="Helvetica Neue"/>
                        <a:sym typeface="Helvetica Neue"/>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sz="1100">
                          <a:latin typeface="Helvetica Neue"/>
                          <a:ea typeface="Helvetica Neue"/>
                          <a:cs typeface="Helvetica Neue"/>
                          <a:sym typeface="Helvetica Neue"/>
                        </a:rPr>
                        <a:t>Revenue (USD)</a:t>
                      </a:r>
                      <a:endParaRPr sz="1100" u="none" strike="noStrike" cap="none">
                        <a:latin typeface="Helvetica Neue"/>
                        <a:ea typeface="Helvetica Neue"/>
                        <a:cs typeface="Helvetica Neue"/>
                        <a:sym typeface="Helvetica Neue"/>
                      </a:endParaRPr>
                    </a:p>
                  </a:txBody>
                  <a:tcPr marL="91425" marR="91425" marT="91425" marB="91425">
                    <a:lnL w="9525" cap="flat" cmpd="sng">
                      <a:solidFill>
                        <a:srgbClr val="9E9E9E"/>
                      </a:solidFill>
                      <a:prstDash val="solid"/>
                      <a:round/>
                      <a:headEnd type="none" w="sm" len="sm"/>
                      <a:tailEnd type="none" w="sm" len="sm"/>
                    </a:lnL>
                  </a:tcPr>
                </a:tc>
                <a:tc>
                  <a:txBody>
                    <a:bodyPr/>
                    <a:lstStyle/>
                    <a:p>
                      <a:pPr marL="0" marR="0" lvl="0" indent="0" algn="ctr" rtl="0">
                        <a:lnSpc>
                          <a:spcPct val="100000"/>
                        </a:lnSpc>
                        <a:spcBef>
                          <a:spcPts val="0"/>
                        </a:spcBef>
                        <a:spcAft>
                          <a:spcPts val="0"/>
                        </a:spcAft>
                        <a:buNone/>
                      </a:pPr>
                      <a:r>
                        <a:rPr lang="en" sz="1100">
                          <a:latin typeface="Helvetica Neue"/>
                          <a:ea typeface="Helvetica Neue"/>
                          <a:cs typeface="Helvetica Neue"/>
                          <a:sym typeface="Helvetica Neue"/>
                        </a:rPr>
                        <a:t>Percent of Total Revenue</a:t>
                      </a:r>
                      <a:endParaRPr sz="1100" u="none" strike="noStrike" cap="none">
                        <a:latin typeface="Helvetica Neue"/>
                        <a:ea typeface="Helvetica Neue"/>
                        <a:cs typeface="Helvetica Neue"/>
                        <a:sym typeface="Helvetica Neue"/>
                      </a:endParaRPr>
                    </a:p>
                  </a:txBody>
                  <a:tcPr marL="91425" marR="91425" marT="91425" marB="91425"/>
                </a:tc>
                <a:tc>
                  <a:txBody>
                    <a:bodyPr/>
                    <a:lstStyle/>
                    <a:p>
                      <a:pPr marL="0" marR="0" lvl="0" indent="0" algn="ctr" rtl="0">
                        <a:lnSpc>
                          <a:spcPct val="100000"/>
                        </a:lnSpc>
                        <a:spcBef>
                          <a:spcPts val="0"/>
                        </a:spcBef>
                        <a:spcAft>
                          <a:spcPts val="0"/>
                        </a:spcAft>
                        <a:buNone/>
                      </a:pPr>
                      <a:r>
                        <a:rPr lang="en" sz="1100">
                          <a:latin typeface="Helvetica Neue"/>
                          <a:ea typeface="Helvetica Neue"/>
                          <a:cs typeface="Helvetica Neue"/>
                          <a:sym typeface="Helvetica Neue"/>
                        </a:rPr>
                        <a:t>Number of Hours</a:t>
                      </a:r>
                      <a:endParaRPr sz="1100">
                        <a:latin typeface="Helvetica Neue"/>
                        <a:ea typeface="Helvetica Neue"/>
                        <a:cs typeface="Helvetica Neue"/>
                        <a:sym typeface="Helvetica Neue"/>
                      </a:endParaRPr>
                    </a:p>
                  </a:txBody>
                  <a:tcPr marL="91425" marR="91425" marT="91425" marB="91425"/>
                </a:tc>
                <a:tc>
                  <a:txBody>
                    <a:bodyPr/>
                    <a:lstStyle/>
                    <a:p>
                      <a:pPr marL="0" marR="0" lvl="0" indent="0" algn="ctr" rtl="0">
                        <a:lnSpc>
                          <a:spcPct val="100000"/>
                        </a:lnSpc>
                        <a:spcBef>
                          <a:spcPts val="0"/>
                        </a:spcBef>
                        <a:spcAft>
                          <a:spcPts val="0"/>
                        </a:spcAft>
                        <a:buNone/>
                      </a:pPr>
                      <a:r>
                        <a:rPr lang="en" sz="1100">
                          <a:latin typeface="Helvetica Neue"/>
                          <a:ea typeface="Helvetica Neue"/>
                          <a:cs typeface="Helvetica Neue"/>
                          <a:sym typeface="Helvetica Neue"/>
                        </a:rPr>
                        <a:t>Percent of Total Hours</a:t>
                      </a:r>
                      <a:endParaRPr sz="1100">
                        <a:latin typeface="Helvetica Neue"/>
                        <a:ea typeface="Helvetica Neue"/>
                        <a:cs typeface="Helvetica Neue"/>
                        <a:sym typeface="Helvetica Neue"/>
                      </a:endParaRPr>
                    </a:p>
                  </a:txBody>
                  <a:tcPr marL="91425" marR="91425" marT="91425" marB="91425"/>
                </a:tc>
                <a:extLst>
                  <a:ext uri="{0D108BD9-81ED-4DB2-BD59-A6C34878D82A}">
                    <a16:rowId xmlns:a16="http://schemas.microsoft.com/office/drawing/2014/main" val="10000"/>
                  </a:ext>
                </a:extLst>
              </a:tr>
              <a:tr h="350175">
                <a:tc>
                  <a:txBody>
                    <a:bodyPr/>
                    <a:lstStyle/>
                    <a:p>
                      <a:pPr marL="0" marR="0" lvl="0" indent="0" algn="ctr" rtl="0">
                        <a:lnSpc>
                          <a:spcPct val="100000"/>
                        </a:lnSpc>
                        <a:spcBef>
                          <a:spcPts val="0"/>
                        </a:spcBef>
                        <a:spcAft>
                          <a:spcPts val="0"/>
                        </a:spcAft>
                        <a:buClr>
                          <a:srgbClr val="000000"/>
                        </a:buClr>
                        <a:buSzPts val="1200"/>
                        <a:buFont typeface="Arial"/>
                        <a:buNone/>
                      </a:pPr>
                      <a:r>
                        <a:rPr lang="en" sz="1100">
                          <a:latin typeface="Helvetica Neue"/>
                          <a:ea typeface="Helvetica Neue"/>
                          <a:cs typeface="Helvetica Neue"/>
                          <a:sym typeface="Helvetica Neue"/>
                        </a:rPr>
                        <a:t>0</a:t>
                      </a:r>
                      <a:endParaRPr sz="1100" u="none" strike="noStrike" cap="none">
                        <a:latin typeface="Helvetica Neue"/>
                        <a:ea typeface="Helvetica Neue"/>
                        <a:cs typeface="Helvetica Neue"/>
                        <a:sym typeface="Helvetica Neue"/>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 sz="1100">
                          <a:solidFill>
                            <a:schemeClr val="dk1"/>
                          </a:solidFill>
                          <a:latin typeface="Helvetica Neue"/>
                          <a:ea typeface="Helvetica Neue"/>
                          <a:cs typeface="Helvetica Neue"/>
                          <a:sym typeface="Helvetica Neue"/>
                        </a:rPr>
                        <a:t>132431</a:t>
                      </a:r>
                      <a:endParaRPr sz="1100" u="none" strike="noStrike" cap="none">
                        <a:latin typeface="Helvetica Neue"/>
                        <a:ea typeface="Helvetica Neue"/>
                        <a:cs typeface="Helvetica Neue"/>
                        <a:sym typeface="Helvetica Neue"/>
                      </a:endParaRPr>
                    </a:p>
                  </a:txBody>
                  <a:tcPr marL="91425" marR="91425" marT="91425" marB="91425">
                    <a:lnR w="9525" cap="flat" cmpd="sng">
                      <a:solidFill>
                        <a:srgbClr val="9E9E9E"/>
                      </a:solidFill>
                      <a:prstDash val="solid"/>
                      <a:round/>
                      <a:headEnd type="none" w="sm" len="sm"/>
                      <a:tailEnd type="none" w="sm" len="sm"/>
                    </a:lnR>
                  </a:tcPr>
                </a:tc>
                <a:tc>
                  <a:txBody>
                    <a:bodyPr/>
                    <a:lstStyle/>
                    <a:p>
                      <a:pPr marL="0" marR="0" lvl="0" indent="0" algn="ctr" rtl="0">
                        <a:lnSpc>
                          <a:spcPct val="100000"/>
                        </a:lnSpc>
                        <a:spcBef>
                          <a:spcPts val="0"/>
                        </a:spcBef>
                        <a:spcAft>
                          <a:spcPts val="0"/>
                        </a:spcAft>
                        <a:buClr>
                          <a:srgbClr val="000000"/>
                        </a:buClr>
                        <a:buSzPts val="1200"/>
                        <a:buFont typeface="Arial"/>
                        <a:buNone/>
                      </a:pPr>
                      <a:r>
                        <a:rPr lang="en" sz="1100" u="none" strike="noStrike" cap="none">
                          <a:solidFill>
                            <a:schemeClr val="dk1"/>
                          </a:solidFill>
                          <a:latin typeface="Helvetica Neue"/>
                          <a:ea typeface="Helvetica Neue"/>
                          <a:cs typeface="Helvetica Neue"/>
                          <a:sym typeface="Helvetica Neue"/>
                        </a:rPr>
                        <a:t>0.0128</a:t>
                      </a:r>
                      <a:endParaRPr sz="1100" u="none" strike="noStrike" cap="none">
                        <a:latin typeface="Helvetica Neue"/>
                        <a:ea typeface="Helvetica Neue"/>
                        <a:cs typeface="Helvetica Neue"/>
                        <a:sym typeface="Helvetica Neue"/>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 sz="1100" u="none" strike="noStrike" cap="none">
                          <a:solidFill>
                            <a:schemeClr val="dk1"/>
                          </a:solidFill>
                          <a:latin typeface="Helvetica Neue"/>
                          <a:ea typeface="Helvetica Neue"/>
                          <a:cs typeface="Helvetica Neue"/>
                          <a:sym typeface="Helvetica Neue"/>
                        </a:rPr>
                        <a:t>0.111</a:t>
                      </a:r>
                      <a:endParaRPr sz="1100" u="none" strike="noStrike" cap="none">
                        <a:solidFill>
                          <a:schemeClr val="dk1"/>
                        </a:solidFill>
                        <a:latin typeface="Helvetica Neue"/>
                        <a:ea typeface="Helvetica Neue"/>
                        <a:cs typeface="Helvetica Neue"/>
                        <a:sym typeface="Helvetica Neue"/>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sz="1100">
                          <a:solidFill>
                            <a:schemeClr val="dk1"/>
                          </a:solidFill>
                          <a:latin typeface="Helvetica Neue"/>
                          <a:ea typeface="Helvetica Neue"/>
                          <a:cs typeface="Helvetica Neue"/>
                          <a:sym typeface="Helvetica Neue"/>
                        </a:rPr>
                        <a:t>$8859.60</a:t>
                      </a:r>
                      <a:endParaRPr sz="1100" u="none" strike="noStrike" cap="none">
                        <a:solidFill>
                          <a:schemeClr val="dk1"/>
                        </a:solidFill>
                        <a:latin typeface="Helvetica Neue"/>
                        <a:ea typeface="Helvetica Neue"/>
                        <a:cs typeface="Helvetica Neue"/>
                        <a:sym typeface="Helvetica Neue"/>
                      </a:endParaRPr>
                    </a:p>
                  </a:txBody>
                  <a:tcPr marL="91425" marR="91425" marT="91425" marB="91425">
                    <a:lnL w="9525" cap="flat" cmpd="sng">
                      <a:solidFill>
                        <a:srgbClr val="9E9E9E"/>
                      </a:solidFill>
                      <a:prstDash val="solid"/>
                      <a:round/>
                      <a:headEnd type="none" w="sm" len="sm"/>
                      <a:tailEnd type="none" w="sm" len="sm"/>
                    </a:lnL>
                  </a:tcPr>
                </a:tc>
                <a:tc>
                  <a:txBody>
                    <a:bodyPr/>
                    <a:lstStyle/>
                    <a:p>
                      <a:pPr marL="0" marR="0" lvl="0" indent="0" algn="ctr" rtl="0">
                        <a:lnSpc>
                          <a:spcPct val="100000"/>
                        </a:lnSpc>
                        <a:spcBef>
                          <a:spcPts val="0"/>
                        </a:spcBef>
                        <a:spcAft>
                          <a:spcPts val="0"/>
                        </a:spcAft>
                        <a:buNone/>
                      </a:pPr>
                      <a:r>
                        <a:rPr lang="en" sz="1100">
                          <a:solidFill>
                            <a:schemeClr val="dk1"/>
                          </a:solidFill>
                          <a:latin typeface="Helvetica Neue"/>
                          <a:ea typeface="Helvetica Neue"/>
                          <a:cs typeface="Helvetica Neue"/>
                          <a:sym typeface="Helvetica Neue"/>
                        </a:rPr>
                        <a:t>2.67%</a:t>
                      </a:r>
                      <a:endParaRPr sz="1100" u="none" strike="noStrike" cap="none">
                        <a:solidFill>
                          <a:schemeClr val="dk1"/>
                        </a:solidFill>
                        <a:latin typeface="Helvetica Neue"/>
                        <a:ea typeface="Helvetica Neue"/>
                        <a:cs typeface="Helvetica Neue"/>
                        <a:sym typeface="Helvetica Neue"/>
                      </a:endParaRPr>
                    </a:p>
                  </a:txBody>
                  <a:tcPr marL="91425" marR="91425" marT="91425" marB="91425"/>
                </a:tc>
                <a:tc>
                  <a:txBody>
                    <a:bodyPr/>
                    <a:lstStyle/>
                    <a:p>
                      <a:pPr marL="0" marR="0" lvl="0" indent="0" algn="ctr" rtl="0">
                        <a:lnSpc>
                          <a:spcPct val="100000"/>
                        </a:lnSpc>
                        <a:spcBef>
                          <a:spcPts val="0"/>
                        </a:spcBef>
                        <a:spcAft>
                          <a:spcPts val="0"/>
                        </a:spcAft>
                        <a:buNone/>
                      </a:pPr>
                      <a:r>
                        <a:rPr lang="en" sz="1100">
                          <a:solidFill>
                            <a:schemeClr val="dk1"/>
                          </a:solidFill>
                          <a:latin typeface="Helvetica Neue"/>
                          <a:ea typeface="Helvetica Neue"/>
                          <a:cs typeface="Helvetica Neue"/>
                          <a:sym typeface="Helvetica Neue"/>
                        </a:rPr>
                        <a:t>91314.34</a:t>
                      </a:r>
                      <a:endParaRPr sz="1100" u="none" strike="noStrike" cap="none">
                        <a:solidFill>
                          <a:schemeClr val="dk1"/>
                        </a:solidFill>
                        <a:latin typeface="Helvetica Neue"/>
                        <a:ea typeface="Helvetica Neue"/>
                        <a:cs typeface="Helvetica Neue"/>
                        <a:sym typeface="Helvetica Neue"/>
                      </a:endParaRPr>
                    </a:p>
                  </a:txBody>
                  <a:tcPr marL="91425" marR="91425" marT="91425" marB="91425"/>
                </a:tc>
                <a:tc>
                  <a:txBody>
                    <a:bodyPr/>
                    <a:lstStyle/>
                    <a:p>
                      <a:pPr marL="0" marR="0" lvl="0" indent="0" algn="ctr" rtl="0">
                        <a:lnSpc>
                          <a:spcPct val="100000"/>
                        </a:lnSpc>
                        <a:spcBef>
                          <a:spcPts val="0"/>
                        </a:spcBef>
                        <a:spcAft>
                          <a:spcPts val="0"/>
                        </a:spcAft>
                        <a:buNone/>
                      </a:pPr>
                      <a:r>
                        <a:rPr lang="en" sz="1100">
                          <a:solidFill>
                            <a:schemeClr val="dk1"/>
                          </a:solidFill>
                          <a:latin typeface="Helvetica Neue"/>
                          <a:ea typeface="Helvetica Neue"/>
                          <a:cs typeface="Helvetica Neue"/>
                          <a:sym typeface="Helvetica Neue"/>
                        </a:rPr>
                        <a:t>4.32%</a:t>
                      </a:r>
                      <a:endParaRPr sz="1100" u="none" strike="noStrike" cap="none">
                        <a:solidFill>
                          <a:schemeClr val="dk1"/>
                        </a:solidFill>
                        <a:latin typeface="Helvetica Neue"/>
                        <a:ea typeface="Helvetica Neue"/>
                        <a:cs typeface="Helvetica Neue"/>
                        <a:sym typeface="Helvetica Neue"/>
                      </a:endParaRPr>
                    </a:p>
                  </a:txBody>
                  <a:tcPr marL="91425" marR="91425" marT="91425" marB="91425"/>
                </a:tc>
                <a:extLst>
                  <a:ext uri="{0D108BD9-81ED-4DB2-BD59-A6C34878D82A}">
                    <a16:rowId xmlns:a16="http://schemas.microsoft.com/office/drawing/2014/main" val="10001"/>
                  </a:ext>
                </a:extLst>
              </a:tr>
              <a:tr h="350175">
                <a:tc>
                  <a:txBody>
                    <a:bodyPr/>
                    <a:lstStyle/>
                    <a:p>
                      <a:pPr marL="0" marR="0" lvl="0" indent="0" algn="ctr" rtl="0">
                        <a:lnSpc>
                          <a:spcPct val="100000"/>
                        </a:lnSpc>
                        <a:spcBef>
                          <a:spcPts val="0"/>
                        </a:spcBef>
                        <a:spcAft>
                          <a:spcPts val="0"/>
                        </a:spcAft>
                        <a:buClr>
                          <a:srgbClr val="000000"/>
                        </a:buClr>
                        <a:buSzPts val="1200"/>
                        <a:buFont typeface="Arial"/>
                        <a:buNone/>
                      </a:pPr>
                      <a:r>
                        <a:rPr lang="en" sz="1100">
                          <a:latin typeface="Helvetica Neue"/>
                          <a:ea typeface="Helvetica Neue"/>
                          <a:cs typeface="Helvetica Neue"/>
                          <a:sym typeface="Helvetica Neue"/>
                        </a:rPr>
                        <a:t>1</a:t>
                      </a:r>
                      <a:endParaRPr sz="1100" u="none" strike="noStrike" cap="none">
                        <a:latin typeface="Helvetica Neue"/>
                        <a:ea typeface="Helvetica Neue"/>
                        <a:cs typeface="Helvetica Neue"/>
                        <a:sym typeface="Helvetica Neue"/>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 sz="1100">
                          <a:solidFill>
                            <a:schemeClr val="dk1"/>
                          </a:solidFill>
                          <a:latin typeface="Helvetica Neue"/>
                          <a:ea typeface="Helvetica Neue"/>
                          <a:cs typeface="Helvetica Neue"/>
                          <a:sym typeface="Helvetica Neue"/>
                        </a:rPr>
                        <a:t>33576</a:t>
                      </a:r>
                      <a:endParaRPr sz="1100" u="none" strike="noStrike" cap="none">
                        <a:latin typeface="Helvetica Neue"/>
                        <a:ea typeface="Helvetica Neue"/>
                        <a:cs typeface="Helvetica Neue"/>
                        <a:sym typeface="Helvetica Neue"/>
                      </a:endParaRPr>
                    </a:p>
                  </a:txBody>
                  <a:tcPr marL="91425" marR="91425" marT="91425" marB="91425">
                    <a:lnR w="9525" cap="flat" cmpd="sng">
                      <a:solidFill>
                        <a:srgbClr val="9E9E9E"/>
                      </a:solidFill>
                      <a:prstDash val="solid"/>
                      <a:round/>
                      <a:headEnd type="none" w="sm" len="sm"/>
                      <a:tailEnd type="none" w="sm" len="sm"/>
                    </a:lnR>
                  </a:tcPr>
                </a:tc>
                <a:tc>
                  <a:txBody>
                    <a:bodyPr/>
                    <a:lstStyle/>
                    <a:p>
                      <a:pPr marL="0" marR="0" lvl="0" indent="0" algn="ctr" rtl="0">
                        <a:lnSpc>
                          <a:spcPct val="100000"/>
                        </a:lnSpc>
                        <a:spcBef>
                          <a:spcPts val="0"/>
                        </a:spcBef>
                        <a:spcAft>
                          <a:spcPts val="0"/>
                        </a:spcAft>
                        <a:buClr>
                          <a:srgbClr val="000000"/>
                        </a:buClr>
                        <a:buSzPts val="1200"/>
                        <a:buFont typeface="Arial"/>
                        <a:buNone/>
                      </a:pPr>
                      <a:r>
                        <a:rPr lang="en" sz="1100" u="none" strike="noStrike" cap="none">
                          <a:solidFill>
                            <a:schemeClr val="dk1"/>
                          </a:solidFill>
                          <a:latin typeface="Helvetica Neue"/>
                          <a:ea typeface="Helvetica Neue"/>
                          <a:cs typeface="Helvetica Neue"/>
                          <a:sym typeface="Helvetica Neue"/>
                        </a:rPr>
                        <a:t>0.861</a:t>
                      </a:r>
                      <a:endParaRPr sz="1100" u="none" strike="noStrike" cap="none">
                        <a:latin typeface="Helvetica Neue"/>
                        <a:ea typeface="Helvetica Neue"/>
                        <a:cs typeface="Helvetica Neue"/>
                        <a:sym typeface="Helvetica Neue"/>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 sz="1100" u="none" strike="noStrike" cap="none">
                          <a:solidFill>
                            <a:schemeClr val="dk1"/>
                          </a:solidFill>
                          <a:latin typeface="Helvetica Neue"/>
                          <a:ea typeface="Helvetica Neue"/>
                          <a:cs typeface="Helvetica Neue"/>
                          <a:sym typeface="Helvetica Neue"/>
                        </a:rPr>
                        <a:t>1.171</a:t>
                      </a:r>
                      <a:endParaRPr sz="1100" u="none" strike="noStrike" cap="none">
                        <a:solidFill>
                          <a:schemeClr val="dk1"/>
                        </a:solidFill>
                        <a:latin typeface="Helvetica Neue"/>
                        <a:ea typeface="Helvetica Neue"/>
                        <a:cs typeface="Helvetica Neue"/>
                        <a:sym typeface="Helvetica Neue"/>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chemeClr val="dk1"/>
                          </a:solidFill>
                          <a:latin typeface="Helvetica Neue"/>
                          <a:ea typeface="Helvetica Neue"/>
                          <a:cs typeface="Helvetica Neue"/>
                          <a:sym typeface="Helvetica Neue"/>
                        </a:rPr>
                        <a:t>$277357.1</a:t>
                      </a:r>
                      <a:endParaRPr sz="1100" u="none" strike="noStrike" cap="none">
                        <a:solidFill>
                          <a:schemeClr val="dk1"/>
                        </a:solidFill>
                        <a:latin typeface="Helvetica Neue"/>
                        <a:ea typeface="Helvetica Neue"/>
                        <a:cs typeface="Helvetica Neue"/>
                        <a:sym typeface="Helvetica Neue"/>
                      </a:endParaRPr>
                    </a:p>
                  </a:txBody>
                  <a:tcPr marL="91425" marR="91425" marT="91425" marB="91425">
                    <a:lnL w="9525" cap="flat" cmpd="sng">
                      <a:solidFill>
                        <a:srgbClr val="9E9E9E"/>
                      </a:solidFill>
                      <a:prstDash val="solid"/>
                      <a:round/>
                      <a:headEnd type="none" w="sm" len="sm"/>
                      <a:tailEnd type="none" w="sm" len="sm"/>
                    </a:lnL>
                  </a:tcPr>
                </a:tc>
                <a:tc>
                  <a:txBody>
                    <a:bodyPr/>
                    <a:lstStyle/>
                    <a:p>
                      <a:pPr marL="0" marR="0" lvl="0" indent="0" algn="ctr" rtl="0">
                        <a:lnSpc>
                          <a:spcPct val="100000"/>
                        </a:lnSpc>
                        <a:spcBef>
                          <a:spcPts val="0"/>
                        </a:spcBef>
                        <a:spcAft>
                          <a:spcPts val="0"/>
                        </a:spcAft>
                        <a:buNone/>
                      </a:pPr>
                      <a:r>
                        <a:rPr lang="en" sz="1100">
                          <a:solidFill>
                            <a:schemeClr val="dk1"/>
                          </a:solidFill>
                          <a:latin typeface="Helvetica Neue"/>
                          <a:ea typeface="Helvetica Neue"/>
                          <a:cs typeface="Helvetica Neue"/>
                          <a:sym typeface="Helvetica Neue"/>
                        </a:rPr>
                        <a:t>83.51%</a:t>
                      </a:r>
                      <a:endParaRPr sz="1100" u="none" strike="noStrike" cap="none">
                        <a:solidFill>
                          <a:schemeClr val="dk1"/>
                        </a:solidFill>
                        <a:latin typeface="Helvetica Neue"/>
                        <a:ea typeface="Helvetica Neue"/>
                        <a:cs typeface="Helvetica Neue"/>
                        <a:sym typeface="Helvetica Neue"/>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sz="1100">
                          <a:solidFill>
                            <a:schemeClr val="dk1"/>
                          </a:solidFill>
                          <a:latin typeface="Helvetica Neue"/>
                          <a:ea typeface="Helvetica Neue"/>
                          <a:cs typeface="Helvetica Neue"/>
                          <a:sym typeface="Helvetica Neue"/>
                        </a:rPr>
                        <a:t>1560439.4</a:t>
                      </a:r>
                      <a:endParaRPr sz="1100" u="none" strike="noStrike" cap="none">
                        <a:solidFill>
                          <a:schemeClr val="dk1"/>
                        </a:solidFill>
                        <a:latin typeface="Helvetica Neue"/>
                        <a:ea typeface="Helvetica Neue"/>
                        <a:cs typeface="Helvetica Neue"/>
                        <a:sym typeface="Helvetica Neue"/>
                      </a:endParaRPr>
                    </a:p>
                  </a:txBody>
                  <a:tcPr marL="91425" marR="91425" marT="91425" marB="91425"/>
                </a:tc>
                <a:tc>
                  <a:txBody>
                    <a:bodyPr/>
                    <a:lstStyle/>
                    <a:p>
                      <a:pPr marL="0" marR="0" lvl="0" indent="0" algn="ctr" rtl="0">
                        <a:lnSpc>
                          <a:spcPct val="100000"/>
                        </a:lnSpc>
                        <a:spcBef>
                          <a:spcPts val="0"/>
                        </a:spcBef>
                        <a:spcAft>
                          <a:spcPts val="0"/>
                        </a:spcAft>
                        <a:buNone/>
                      </a:pPr>
                      <a:r>
                        <a:rPr lang="en" sz="1100">
                          <a:solidFill>
                            <a:schemeClr val="dk1"/>
                          </a:solidFill>
                          <a:latin typeface="Helvetica Neue"/>
                          <a:ea typeface="Helvetica Neue"/>
                          <a:cs typeface="Helvetica Neue"/>
                          <a:sym typeface="Helvetica Neue"/>
                        </a:rPr>
                        <a:t>73.74%</a:t>
                      </a:r>
                      <a:endParaRPr sz="1100" u="none" strike="noStrike" cap="none">
                        <a:solidFill>
                          <a:schemeClr val="dk1"/>
                        </a:solidFill>
                        <a:latin typeface="Helvetica Neue"/>
                        <a:ea typeface="Helvetica Neue"/>
                        <a:cs typeface="Helvetica Neue"/>
                        <a:sym typeface="Helvetica Neue"/>
                      </a:endParaRPr>
                    </a:p>
                  </a:txBody>
                  <a:tcPr marL="91425" marR="91425" marT="91425" marB="91425"/>
                </a:tc>
                <a:extLst>
                  <a:ext uri="{0D108BD9-81ED-4DB2-BD59-A6C34878D82A}">
                    <a16:rowId xmlns:a16="http://schemas.microsoft.com/office/drawing/2014/main" val="10002"/>
                  </a:ext>
                </a:extLst>
              </a:tr>
              <a:tr h="350175">
                <a:tc>
                  <a:txBody>
                    <a:bodyPr/>
                    <a:lstStyle/>
                    <a:p>
                      <a:pPr marL="0" marR="0" lvl="0" indent="0" algn="ctr" rtl="0">
                        <a:lnSpc>
                          <a:spcPct val="100000"/>
                        </a:lnSpc>
                        <a:spcBef>
                          <a:spcPts val="0"/>
                        </a:spcBef>
                        <a:spcAft>
                          <a:spcPts val="0"/>
                        </a:spcAft>
                        <a:buClr>
                          <a:srgbClr val="000000"/>
                        </a:buClr>
                        <a:buSzPts val="1200"/>
                        <a:buFont typeface="Arial"/>
                        <a:buNone/>
                      </a:pPr>
                      <a:r>
                        <a:rPr lang="en" sz="1100">
                          <a:latin typeface="Helvetica Neue"/>
                          <a:ea typeface="Helvetica Neue"/>
                          <a:cs typeface="Helvetica Neue"/>
                          <a:sym typeface="Helvetica Neue"/>
                        </a:rPr>
                        <a:t>2</a:t>
                      </a:r>
                      <a:endParaRPr sz="1100" u="none" strike="noStrike" cap="none">
                        <a:latin typeface="Helvetica Neue"/>
                        <a:ea typeface="Helvetica Neue"/>
                        <a:cs typeface="Helvetica Neue"/>
                        <a:sym typeface="Helvetica Neue"/>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 sz="1100">
                          <a:solidFill>
                            <a:schemeClr val="dk1"/>
                          </a:solidFill>
                          <a:latin typeface="Helvetica Neue"/>
                          <a:ea typeface="Helvetica Neue"/>
                          <a:cs typeface="Helvetica Neue"/>
                          <a:sym typeface="Helvetica Neue"/>
                        </a:rPr>
                        <a:t>67936</a:t>
                      </a:r>
                      <a:endParaRPr sz="1100" u="none" strike="noStrike" cap="none">
                        <a:latin typeface="Helvetica Neue"/>
                        <a:ea typeface="Helvetica Neue"/>
                        <a:cs typeface="Helvetica Neue"/>
                        <a:sym typeface="Helvetica Neue"/>
                      </a:endParaRPr>
                    </a:p>
                  </a:txBody>
                  <a:tcPr marL="91425" marR="91425" marT="91425" marB="91425">
                    <a:lnR w="9525" cap="flat" cmpd="sng">
                      <a:solidFill>
                        <a:srgbClr val="9E9E9E"/>
                      </a:solidFill>
                      <a:prstDash val="solid"/>
                      <a:round/>
                      <a:headEnd type="none" w="sm" len="sm"/>
                      <a:tailEnd type="none" w="sm" len="sm"/>
                    </a:lnR>
                  </a:tcPr>
                </a:tc>
                <a:tc>
                  <a:txBody>
                    <a:bodyPr/>
                    <a:lstStyle/>
                    <a:p>
                      <a:pPr marL="0" marR="0" lvl="0" indent="0" algn="ctr" rtl="0">
                        <a:lnSpc>
                          <a:spcPct val="100000"/>
                        </a:lnSpc>
                        <a:spcBef>
                          <a:spcPts val="0"/>
                        </a:spcBef>
                        <a:spcAft>
                          <a:spcPts val="0"/>
                        </a:spcAft>
                        <a:buClr>
                          <a:srgbClr val="000000"/>
                        </a:buClr>
                        <a:buSzPts val="1200"/>
                        <a:buFont typeface="Arial"/>
                        <a:buNone/>
                      </a:pPr>
                      <a:r>
                        <a:rPr lang="en" sz="1100" u="none" strike="noStrike" cap="none">
                          <a:solidFill>
                            <a:schemeClr val="dk1"/>
                          </a:solidFill>
                          <a:latin typeface="Helvetica Neue"/>
                          <a:ea typeface="Helvetica Neue"/>
                          <a:cs typeface="Helvetica Neue"/>
                          <a:sym typeface="Helvetica Neue"/>
                        </a:rPr>
                        <a:t>0.127</a:t>
                      </a:r>
                      <a:endParaRPr sz="1100" u="none" strike="noStrike" cap="none">
                        <a:latin typeface="Helvetica Neue"/>
                        <a:ea typeface="Helvetica Neue"/>
                        <a:cs typeface="Helvetica Neue"/>
                        <a:sym typeface="Helvetica Neue"/>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 sz="1100" u="none" strike="noStrike" cap="none">
                          <a:solidFill>
                            <a:schemeClr val="dk1"/>
                          </a:solidFill>
                          <a:latin typeface="Helvetica Neue"/>
                          <a:ea typeface="Helvetica Neue"/>
                          <a:cs typeface="Helvetica Neue"/>
                          <a:sym typeface="Helvetica Neue"/>
                        </a:rPr>
                        <a:t>0.414</a:t>
                      </a:r>
                      <a:endParaRPr sz="1100" u="none" strike="noStrike" cap="none">
                        <a:solidFill>
                          <a:schemeClr val="dk1"/>
                        </a:solidFill>
                        <a:latin typeface="Helvetica Neue"/>
                        <a:ea typeface="Helvetica Neue"/>
                        <a:cs typeface="Helvetica Neue"/>
                        <a:sym typeface="Helvetica Neue"/>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chemeClr val="dk1"/>
                          </a:solidFill>
                          <a:latin typeface="Helvetica Neue"/>
                          <a:ea typeface="Helvetica Neue"/>
                          <a:cs typeface="Helvetica Neue"/>
                          <a:sym typeface="Helvetica Neue"/>
                        </a:rPr>
                        <a:t>$45913.44</a:t>
                      </a:r>
                      <a:endParaRPr sz="1100" u="none" strike="noStrike" cap="none">
                        <a:solidFill>
                          <a:schemeClr val="dk1"/>
                        </a:solidFill>
                        <a:latin typeface="Helvetica Neue"/>
                        <a:ea typeface="Helvetica Neue"/>
                        <a:cs typeface="Helvetica Neue"/>
                        <a:sym typeface="Helvetica Neue"/>
                      </a:endParaRPr>
                    </a:p>
                  </a:txBody>
                  <a:tcPr marL="91425" marR="91425" marT="91425" marB="91425">
                    <a:lnL w="9525" cap="flat" cmpd="sng">
                      <a:solidFill>
                        <a:srgbClr val="9E9E9E"/>
                      </a:solidFill>
                      <a:prstDash val="solid"/>
                      <a:round/>
                      <a:headEnd type="none" w="sm" len="sm"/>
                      <a:tailEnd type="none" w="sm" len="sm"/>
                    </a:lnL>
                  </a:tcPr>
                </a:tc>
                <a:tc>
                  <a:txBody>
                    <a:bodyPr/>
                    <a:lstStyle/>
                    <a:p>
                      <a:pPr marL="0" marR="0" lvl="0" indent="0" algn="ctr" rtl="0">
                        <a:lnSpc>
                          <a:spcPct val="100000"/>
                        </a:lnSpc>
                        <a:spcBef>
                          <a:spcPts val="0"/>
                        </a:spcBef>
                        <a:spcAft>
                          <a:spcPts val="0"/>
                        </a:spcAft>
                        <a:buNone/>
                      </a:pPr>
                      <a:r>
                        <a:rPr lang="en" sz="1100">
                          <a:solidFill>
                            <a:schemeClr val="dk1"/>
                          </a:solidFill>
                          <a:latin typeface="Helvetica Neue"/>
                          <a:ea typeface="Helvetica Neue"/>
                          <a:cs typeface="Helvetica Neue"/>
                          <a:sym typeface="Helvetica Neue"/>
                        </a:rPr>
                        <a:t>13.83%</a:t>
                      </a:r>
                      <a:endParaRPr sz="1100" u="none" strike="noStrike" cap="none">
                        <a:solidFill>
                          <a:schemeClr val="dk1"/>
                        </a:solidFill>
                        <a:latin typeface="Helvetica Neue"/>
                        <a:ea typeface="Helvetica Neue"/>
                        <a:cs typeface="Helvetica Neue"/>
                        <a:sym typeface="Helvetica Neue"/>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sz="1100">
                          <a:solidFill>
                            <a:schemeClr val="dk1"/>
                          </a:solidFill>
                          <a:latin typeface="Helvetica Neue"/>
                          <a:ea typeface="Helvetica Neue"/>
                          <a:cs typeface="Helvetica Neue"/>
                          <a:sym typeface="Helvetica Neue"/>
                        </a:rPr>
                        <a:t>464449.81</a:t>
                      </a:r>
                      <a:endParaRPr sz="1100" u="none" strike="noStrike" cap="none">
                        <a:solidFill>
                          <a:schemeClr val="dk1"/>
                        </a:solidFill>
                        <a:latin typeface="Helvetica Neue"/>
                        <a:ea typeface="Helvetica Neue"/>
                        <a:cs typeface="Helvetica Neue"/>
                        <a:sym typeface="Helvetica Neue"/>
                      </a:endParaRPr>
                    </a:p>
                  </a:txBody>
                  <a:tcPr marL="91425" marR="91425" marT="91425" marB="91425"/>
                </a:tc>
                <a:tc>
                  <a:txBody>
                    <a:bodyPr/>
                    <a:lstStyle/>
                    <a:p>
                      <a:pPr marL="0" marR="0" lvl="0" indent="0" algn="ctr" rtl="0">
                        <a:lnSpc>
                          <a:spcPct val="100000"/>
                        </a:lnSpc>
                        <a:spcBef>
                          <a:spcPts val="0"/>
                        </a:spcBef>
                        <a:spcAft>
                          <a:spcPts val="0"/>
                        </a:spcAft>
                        <a:buNone/>
                      </a:pPr>
                      <a:r>
                        <a:rPr lang="en" sz="1100">
                          <a:solidFill>
                            <a:schemeClr val="dk1"/>
                          </a:solidFill>
                          <a:latin typeface="Helvetica Neue"/>
                          <a:ea typeface="Helvetica Neue"/>
                          <a:cs typeface="Helvetica Neue"/>
                          <a:sym typeface="Helvetica Neue"/>
                        </a:rPr>
                        <a:t>21.95%</a:t>
                      </a:r>
                      <a:endParaRPr sz="1100" u="none" strike="noStrike" cap="none">
                        <a:solidFill>
                          <a:schemeClr val="dk1"/>
                        </a:solidFill>
                        <a:latin typeface="Helvetica Neue"/>
                        <a:ea typeface="Helvetica Neue"/>
                        <a:cs typeface="Helvetica Neue"/>
                        <a:sym typeface="Helvetica Neue"/>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82"/>
        <p:cNvGrpSpPr/>
        <p:nvPr/>
      </p:nvGrpSpPr>
      <p:grpSpPr>
        <a:xfrm>
          <a:off x="0" y="0"/>
          <a:ext cx="0" cy="0"/>
          <a:chOff x="0" y="0"/>
          <a:chExt cx="0" cy="0"/>
        </a:xfrm>
      </p:grpSpPr>
      <p:sp>
        <p:nvSpPr>
          <p:cNvPr id="383" name="Google Shape;383;g1283e8cda75_0_2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a:solidFill>
                  <a:schemeClr val="lt1"/>
                </a:solidFill>
              </a:rPr>
              <a:t>Day of the Week Clusters</a:t>
            </a:r>
            <a:endParaRPr>
              <a:solidFill>
                <a:schemeClr val="lt1"/>
              </a:solidFill>
            </a:endParaRPr>
          </a:p>
        </p:txBody>
      </p:sp>
      <p:sp>
        <p:nvSpPr>
          <p:cNvPr id="384" name="Google Shape;384;g1283e8cda75_0_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g1283e8cda75_0_25"/>
          <p:cNvSpPr txBox="1">
            <a:spLocks noGrp="1"/>
          </p:cNvSpPr>
          <p:nvPr>
            <p:ph type="title"/>
          </p:nvPr>
        </p:nvSpPr>
        <p:spPr>
          <a:xfrm>
            <a:off x="295025" y="307850"/>
            <a:ext cx="8188200" cy="771300"/>
          </a:xfrm>
          <a:prstGeom prst="rect">
            <a:avLst/>
          </a:prstGeom>
          <a:noFill/>
          <a:ln>
            <a:noFill/>
          </a:ln>
        </p:spPr>
        <p:txBody>
          <a:bodyPr spcFirstLastPara="1" wrap="square" lIns="68575" tIns="68575" rIns="68575" bIns="68575" anchor="t" anchorCtr="0">
            <a:noAutofit/>
          </a:bodyPr>
          <a:lstStyle/>
          <a:p>
            <a:pPr marL="0" lvl="0" indent="0" algn="l" rtl="0">
              <a:lnSpc>
                <a:spcPct val="100000"/>
              </a:lnSpc>
              <a:spcBef>
                <a:spcPts val="0"/>
              </a:spcBef>
              <a:spcAft>
                <a:spcPts val="0"/>
              </a:spcAft>
              <a:buSzPts val="1800"/>
              <a:buNone/>
            </a:pPr>
            <a:r>
              <a:rPr lang="en"/>
              <a:t>DOTW - Cluster Statistics</a:t>
            </a:r>
            <a:endParaRPr/>
          </a:p>
        </p:txBody>
      </p:sp>
      <p:cxnSp>
        <p:nvCxnSpPr>
          <p:cNvPr id="390" name="Google Shape;390;g1283e8cda75_0_25"/>
          <p:cNvCxnSpPr/>
          <p:nvPr/>
        </p:nvCxnSpPr>
        <p:spPr>
          <a:xfrm>
            <a:off x="382719" y="736869"/>
            <a:ext cx="8261400" cy="0"/>
          </a:xfrm>
          <a:prstGeom prst="straightConnector1">
            <a:avLst/>
          </a:prstGeom>
          <a:noFill/>
          <a:ln w="19050" cap="flat" cmpd="sng">
            <a:solidFill>
              <a:srgbClr val="000000"/>
            </a:solidFill>
            <a:prstDash val="solid"/>
            <a:miter lim="800000"/>
            <a:headEnd type="none" w="sm" len="sm"/>
            <a:tailEnd type="none" w="sm" len="sm"/>
          </a:ln>
        </p:spPr>
      </p:cxnSp>
      <p:sp>
        <p:nvSpPr>
          <p:cNvPr id="391" name="Google Shape;391;g1283e8cda75_0_25"/>
          <p:cNvSpPr txBox="1"/>
          <p:nvPr/>
        </p:nvSpPr>
        <p:spPr>
          <a:xfrm>
            <a:off x="295025" y="945438"/>
            <a:ext cx="3901200" cy="3527100"/>
          </a:xfrm>
          <a:prstGeom prst="rect">
            <a:avLst/>
          </a:prstGeom>
          <a:noFill/>
          <a:ln>
            <a:noFill/>
          </a:ln>
        </p:spPr>
        <p:txBody>
          <a:bodyPr spcFirstLastPara="1" wrap="square" lIns="91425" tIns="91425" rIns="91425" bIns="91425" anchor="t" anchorCtr="0">
            <a:noAutofit/>
          </a:bodyPr>
          <a:lstStyle/>
          <a:p>
            <a:pPr marL="457200" marR="0" lvl="0" indent="-323850" algn="l" rtl="0">
              <a:lnSpc>
                <a:spcPct val="100000"/>
              </a:lnSpc>
              <a:spcBef>
                <a:spcPts val="0"/>
              </a:spcBef>
              <a:spcAft>
                <a:spcPts val="0"/>
              </a:spcAft>
              <a:buClr>
                <a:schemeClr val="dk1"/>
              </a:buClr>
              <a:buSzPts val="1500"/>
              <a:buFont typeface="Helvetica Neue"/>
              <a:buChar char="●"/>
            </a:pPr>
            <a:r>
              <a:rPr lang="en" sz="1500">
                <a:solidFill>
                  <a:schemeClr val="dk1"/>
                </a:solidFill>
                <a:latin typeface="Helvetica Neue"/>
                <a:ea typeface="Helvetica Neue"/>
                <a:cs typeface="Helvetica Neue"/>
                <a:sym typeface="Helvetica Neue"/>
              </a:rPr>
              <a:t>Recluster on 2021 + 2022 data</a:t>
            </a:r>
            <a:endParaRPr sz="1500">
              <a:solidFill>
                <a:schemeClr val="dk1"/>
              </a:solidFill>
              <a:latin typeface="Helvetica Neue"/>
              <a:ea typeface="Helvetica Neue"/>
              <a:cs typeface="Helvetica Neue"/>
              <a:sym typeface="Helvetica Neue"/>
            </a:endParaRPr>
          </a:p>
          <a:p>
            <a:pPr marL="457200" marR="0" lvl="0" indent="-323850" algn="l" rtl="0">
              <a:lnSpc>
                <a:spcPct val="100000"/>
              </a:lnSpc>
              <a:spcBef>
                <a:spcPts val="0"/>
              </a:spcBef>
              <a:spcAft>
                <a:spcPts val="0"/>
              </a:spcAft>
              <a:buClr>
                <a:schemeClr val="dk1"/>
              </a:buClr>
              <a:buSzPts val="1500"/>
              <a:buFont typeface="Helvetica Neue"/>
              <a:buChar char="●"/>
            </a:pPr>
            <a:r>
              <a:rPr lang="en" sz="1500">
                <a:solidFill>
                  <a:schemeClr val="dk1"/>
                </a:solidFill>
                <a:latin typeface="Helvetica Neue"/>
                <a:ea typeface="Helvetica Neue"/>
                <a:cs typeface="Helvetica Neue"/>
                <a:sym typeface="Helvetica Neue"/>
              </a:rPr>
              <a:t>Same trends appear</a:t>
            </a:r>
            <a:endParaRPr sz="1500">
              <a:solidFill>
                <a:schemeClr val="dk1"/>
              </a:solidFill>
              <a:latin typeface="Helvetica Neue"/>
              <a:ea typeface="Helvetica Neue"/>
              <a:cs typeface="Helvetica Neue"/>
              <a:sym typeface="Helvetica Neue"/>
            </a:endParaRPr>
          </a:p>
          <a:p>
            <a:pPr marL="457200" lvl="0" indent="-323850" algn="l" rtl="0">
              <a:spcBef>
                <a:spcPts val="0"/>
              </a:spcBef>
              <a:spcAft>
                <a:spcPts val="0"/>
              </a:spcAft>
              <a:buClr>
                <a:schemeClr val="dk1"/>
              </a:buClr>
              <a:buSzPts val="1500"/>
              <a:buFont typeface="Helvetica Neue"/>
              <a:buChar char="●"/>
            </a:pPr>
            <a:r>
              <a:rPr lang="en" sz="1500">
                <a:solidFill>
                  <a:schemeClr val="dk1"/>
                </a:solidFill>
                <a:latin typeface="Helvetica Neue"/>
                <a:ea typeface="Helvetica Neue"/>
                <a:cs typeface="Helvetica Neue"/>
                <a:sym typeface="Helvetica Neue"/>
              </a:rPr>
              <a:t>Peaks are less noticeable, since averaging over more weeks means less users who play single weeks</a:t>
            </a:r>
            <a:endParaRPr sz="1500">
              <a:solidFill>
                <a:schemeClr val="dk1"/>
              </a:solidFill>
              <a:latin typeface="Helvetica Neue"/>
              <a:ea typeface="Helvetica Neue"/>
              <a:cs typeface="Helvetica Neue"/>
              <a:sym typeface="Helvetica Neue"/>
            </a:endParaRPr>
          </a:p>
          <a:p>
            <a:pPr marL="457200" marR="0" lvl="0" indent="-323850" algn="l" rtl="0">
              <a:lnSpc>
                <a:spcPct val="100000"/>
              </a:lnSpc>
              <a:spcBef>
                <a:spcPts val="0"/>
              </a:spcBef>
              <a:spcAft>
                <a:spcPts val="0"/>
              </a:spcAft>
              <a:buClr>
                <a:schemeClr val="dk1"/>
              </a:buClr>
              <a:buSzPts val="1500"/>
              <a:buFont typeface="Helvetica Neue"/>
              <a:buChar char="●"/>
            </a:pPr>
            <a:r>
              <a:rPr lang="en" sz="1500">
                <a:solidFill>
                  <a:schemeClr val="dk1"/>
                </a:solidFill>
                <a:latin typeface="Helvetica Neue"/>
                <a:ea typeface="Helvetica Neue"/>
                <a:cs typeface="Helvetica Neue"/>
                <a:sym typeface="Helvetica Neue"/>
              </a:rPr>
              <a:t>Retrieved total engagement and revenues for each cluster of users</a:t>
            </a:r>
            <a:endParaRPr sz="1500">
              <a:solidFill>
                <a:schemeClr val="dk1"/>
              </a:solidFill>
              <a:latin typeface="Helvetica Neue"/>
              <a:ea typeface="Helvetica Neue"/>
              <a:cs typeface="Helvetica Neue"/>
              <a:sym typeface="Helvetica Neue"/>
            </a:endParaRPr>
          </a:p>
        </p:txBody>
      </p:sp>
      <p:sp>
        <p:nvSpPr>
          <p:cNvPr id="392" name="Google Shape;392;g1283e8cda75_0_25"/>
          <p:cNvSpPr txBox="1">
            <a:spLocks noGrp="1"/>
          </p:cNvSpPr>
          <p:nvPr>
            <p:ph type="sldNum" idx="12"/>
          </p:nvPr>
        </p:nvSpPr>
        <p:spPr>
          <a:xfrm>
            <a:off x="8483374" y="4840498"/>
            <a:ext cx="4959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
              <a:t>8</a:t>
            </a:fld>
            <a:endParaRPr/>
          </a:p>
        </p:txBody>
      </p:sp>
      <p:pic>
        <p:nvPicPr>
          <p:cNvPr id="393" name="Google Shape;393;g1283e8cda75_0_25"/>
          <p:cNvPicPr preferRelativeResize="0"/>
          <p:nvPr/>
        </p:nvPicPr>
        <p:blipFill>
          <a:blip r:embed="rId3">
            <a:alphaModFix/>
          </a:blip>
          <a:stretch>
            <a:fillRect/>
          </a:stretch>
        </p:blipFill>
        <p:spPr>
          <a:xfrm>
            <a:off x="4471950" y="829225"/>
            <a:ext cx="4314274" cy="4314274"/>
          </a:xfrm>
          <a:prstGeom prst="rect">
            <a:avLst/>
          </a:prstGeom>
          <a:noFill/>
          <a:ln>
            <a:noFill/>
          </a:ln>
        </p:spPr>
      </p:pic>
      <p:pic>
        <p:nvPicPr>
          <p:cNvPr id="394" name="Google Shape;394;g1283e8cda75_0_25"/>
          <p:cNvPicPr preferRelativeResize="0"/>
          <p:nvPr/>
        </p:nvPicPr>
        <p:blipFill>
          <a:blip r:embed="rId4">
            <a:alphaModFix/>
          </a:blip>
          <a:stretch>
            <a:fillRect/>
          </a:stretch>
        </p:blipFill>
        <p:spPr>
          <a:xfrm>
            <a:off x="1060188" y="2626075"/>
            <a:ext cx="2370877" cy="237087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g12925dacbca_1_27"/>
          <p:cNvSpPr txBox="1">
            <a:spLocks noGrp="1"/>
          </p:cNvSpPr>
          <p:nvPr>
            <p:ph type="title"/>
          </p:nvPr>
        </p:nvSpPr>
        <p:spPr>
          <a:xfrm>
            <a:off x="295025" y="307850"/>
            <a:ext cx="8188200" cy="771300"/>
          </a:xfrm>
          <a:prstGeom prst="rect">
            <a:avLst/>
          </a:prstGeom>
          <a:noFill/>
          <a:ln>
            <a:noFill/>
          </a:ln>
        </p:spPr>
        <p:txBody>
          <a:bodyPr spcFirstLastPara="1" wrap="square" lIns="68575" tIns="68575" rIns="68575" bIns="68575" anchor="t" anchorCtr="0">
            <a:noAutofit/>
          </a:bodyPr>
          <a:lstStyle/>
          <a:p>
            <a:pPr marL="0" lvl="0" indent="0" algn="l" rtl="0">
              <a:lnSpc>
                <a:spcPct val="100000"/>
              </a:lnSpc>
              <a:spcBef>
                <a:spcPts val="0"/>
              </a:spcBef>
              <a:spcAft>
                <a:spcPts val="0"/>
              </a:spcAft>
              <a:buSzPts val="1800"/>
              <a:buNone/>
            </a:pPr>
            <a:r>
              <a:rPr lang="en"/>
              <a:t>DOTW - Cluster Statistics</a:t>
            </a:r>
            <a:endParaRPr/>
          </a:p>
        </p:txBody>
      </p:sp>
      <p:cxnSp>
        <p:nvCxnSpPr>
          <p:cNvPr id="400" name="Google Shape;400;g12925dacbca_1_27"/>
          <p:cNvCxnSpPr/>
          <p:nvPr/>
        </p:nvCxnSpPr>
        <p:spPr>
          <a:xfrm>
            <a:off x="382719" y="736869"/>
            <a:ext cx="8261400" cy="0"/>
          </a:xfrm>
          <a:prstGeom prst="straightConnector1">
            <a:avLst/>
          </a:prstGeom>
          <a:noFill/>
          <a:ln w="19050" cap="flat" cmpd="sng">
            <a:solidFill>
              <a:srgbClr val="000000"/>
            </a:solidFill>
            <a:prstDash val="solid"/>
            <a:miter lim="800000"/>
            <a:headEnd type="none" w="sm" len="sm"/>
            <a:tailEnd type="none" w="sm" len="sm"/>
          </a:ln>
        </p:spPr>
      </p:cxnSp>
      <p:sp>
        <p:nvSpPr>
          <p:cNvPr id="401" name="Google Shape;401;g12925dacbca_1_27"/>
          <p:cNvSpPr txBox="1">
            <a:spLocks noGrp="1"/>
          </p:cNvSpPr>
          <p:nvPr>
            <p:ph type="sldNum" idx="12"/>
          </p:nvPr>
        </p:nvSpPr>
        <p:spPr>
          <a:xfrm>
            <a:off x="8483374" y="4840498"/>
            <a:ext cx="4959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
              <a:t>9</a:t>
            </a:fld>
            <a:endParaRPr/>
          </a:p>
        </p:txBody>
      </p:sp>
      <p:pic>
        <p:nvPicPr>
          <p:cNvPr id="402" name="Google Shape;402;g12925dacbca_1_27"/>
          <p:cNvPicPr preferRelativeResize="0"/>
          <p:nvPr/>
        </p:nvPicPr>
        <p:blipFill>
          <a:blip r:embed="rId3">
            <a:alphaModFix/>
          </a:blip>
          <a:stretch>
            <a:fillRect/>
          </a:stretch>
        </p:blipFill>
        <p:spPr>
          <a:xfrm>
            <a:off x="219800" y="1497337"/>
            <a:ext cx="4491223" cy="2978050"/>
          </a:xfrm>
          <a:prstGeom prst="rect">
            <a:avLst/>
          </a:prstGeom>
          <a:noFill/>
          <a:ln>
            <a:noFill/>
          </a:ln>
        </p:spPr>
      </p:pic>
      <p:pic>
        <p:nvPicPr>
          <p:cNvPr id="403" name="Google Shape;403;g12925dacbca_1_27"/>
          <p:cNvPicPr preferRelativeResize="0"/>
          <p:nvPr/>
        </p:nvPicPr>
        <p:blipFill>
          <a:blip r:embed="rId4">
            <a:alphaModFix/>
          </a:blip>
          <a:stretch>
            <a:fillRect/>
          </a:stretch>
        </p:blipFill>
        <p:spPr>
          <a:xfrm>
            <a:off x="4471950" y="829225"/>
            <a:ext cx="4314274" cy="4314274"/>
          </a:xfrm>
          <a:prstGeom prst="rect">
            <a:avLst/>
          </a:prstGeom>
          <a:noFill/>
          <a:ln>
            <a:noFill/>
          </a:ln>
        </p:spPr>
      </p:pic>
      <p:sp>
        <p:nvSpPr>
          <p:cNvPr id="404" name="Google Shape;404;g12925dacbca_1_27"/>
          <p:cNvSpPr txBox="1"/>
          <p:nvPr/>
        </p:nvSpPr>
        <p:spPr>
          <a:xfrm>
            <a:off x="819913" y="1269450"/>
            <a:ext cx="3291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Gross User Revenue and Match Hours</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B8500"/>
      </a:accent1>
      <a:accent2>
        <a:srgbClr val="023047"/>
      </a:accent2>
      <a:accent3>
        <a:srgbClr val="219EBC"/>
      </a:accent3>
      <a:accent4>
        <a:srgbClr val="FFB703"/>
      </a:accent4>
      <a:accent5>
        <a:srgbClr val="8ECAE6"/>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B8500"/>
      </a:accent1>
      <a:accent2>
        <a:srgbClr val="023047"/>
      </a:accent2>
      <a:accent3>
        <a:srgbClr val="219EBC"/>
      </a:accent3>
      <a:accent4>
        <a:srgbClr val="FFB703"/>
      </a:accent4>
      <a:accent5>
        <a:srgbClr val="8ECAE6"/>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3145</Words>
  <Application>Microsoft Macintosh PowerPoint</Application>
  <PresentationFormat>On-screen Show (16:9)</PresentationFormat>
  <Paragraphs>602</Paragraphs>
  <Slides>39</Slides>
  <Notes>39</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39</vt:i4>
      </vt:variant>
    </vt:vector>
  </HeadingPairs>
  <TitlesOfParts>
    <vt:vector size="47" baseType="lpstr">
      <vt:lpstr>Helvetica Neue</vt:lpstr>
      <vt:lpstr>Avenir</vt:lpstr>
      <vt:lpstr>Calibri</vt:lpstr>
      <vt:lpstr>Arial</vt:lpstr>
      <vt:lpstr>Simple Light</vt:lpstr>
      <vt:lpstr>Simple Light</vt:lpstr>
      <vt:lpstr>Simple Light</vt:lpstr>
      <vt:lpstr>Simple Light</vt:lpstr>
      <vt:lpstr>Activision Final Presentation</vt:lpstr>
      <vt:lpstr>PowerPoint Presentation</vt:lpstr>
      <vt:lpstr>PowerPoint Presentation</vt:lpstr>
      <vt:lpstr>fPCA Follow-up</vt:lpstr>
      <vt:lpstr>PowerPoint Presentation</vt:lpstr>
      <vt:lpstr>fPCA Follow-up on Cluster Statistics</vt:lpstr>
      <vt:lpstr>Day of the Week Clusters</vt:lpstr>
      <vt:lpstr>DOTW - Cluster Statistics</vt:lpstr>
      <vt:lpstr>DOTW - Cluster Statistics</vt:lpstr>
      <vt:lpstr>DOTW - Cluster Statistics</vt:lpstr>
      <vt:lpstr>DOTW - Cluster Proportions</vt:lpstr>
      <vt:lpstr>DOTW - Clustering over User-Weeks</vt:lpstr>
      <vt:lpstr>DOTW - Cluster Proportions</vt:lpstr>
      <vt:lpstr>DOTW - Transitions</vt:lpstr>
      <vt:lpstr>DOTW - Entering Active Users</vt:lpstr>
      <vt:lpstr>DOTW - Exiting Active Users</vt:lpstr>
      <vt:lpstr>Game Mode DOTW - Cluster Statistics</vt:lpstr>
      <vt:lpstr>Game Mode DOTW - Cluster Statistics</vt:lpstr>
      <vt:lpstr>Game Mode DOTW - Cluster Statistics</vt:lpstr>
      <vt:lpstr>Day of the Season Clusters</vt:lpstr>
      <vt:lpstr>Day of the Season Clustering (1)</vt:lpstr>
      <vt:lpstr>Day of the Season Clustering (2)</vt:lpstr>
      <vt:lpstr>Day of the Season Clustering - Consistent Seasonal Players</vt:lpstr>
      <vt:lpstr>Day of the Season Clustering - Consistent Year-Round Players</vt:lpstr>
      <vt:lpstr>Purchase Data Analysis</vt:lpstr>
      <vt:lpstr>Descriptive Stats for Season Purchases from 2019 to 2022</vt:lpstr>
      <vt:lpstr>Player Purchase Breakdown by Type for 2019-2022</vt:lpstr>
      <vt:lpstr>Player Purchase Data Clustering on DOTS for Lucky Draw, Item Shop, Crate</vt:lpstr>
      <vt:lpstr>Player Purchase Data Clustering on DOTS for Just For You, Bundle, Battle Pass </vt:lpstr>
      <vt:lpstr>DOTW Clustering on Purchase Data</vt:lpstr>
      <vt:lpstr>Player Purchase Data Clustering on DOTW for Lucky Draw, Item Shop, Crate</vt:lpstr>
      <vt:lpstr>Player Purchase Data Clustering on DOTW for Just For You, Bundle, Battle Pass </vt:lpstr>
      <vt:lpstr>Aggregate Daily Match Wins for each Cluster of Users</vt:lpstr>
      <vt:lpstr>Aggregate Daily Match Hours Played for each Cluster of Users</vt:lpstr>
      <vt:lpstr>Aggregate Revenue (USD) for each Cluster of Users</vt:lpstr>
      <vt:lpstr>Key Takeaways</vt:lpstr>
      <vt:lpstr>Key Takeaways (pt. 1)</vt:lpstr>
      <vt:lpstr>Key Takeaways (pt. 2)</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Activision Final Presentation</dc:title>
  <cp:lastModifiedBy>Gupta, Rachna</cp:lastModifiedBy>
  <cp:revision>1</cp:revision>
  <dcterms:modified xsi:type="dcterms:W3CDTF">2022-05-10T17:00:36Z</dcterms:modified>
</cp:coreProperties>
</file>